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046" r:id="rId2"/>
    <p:sldId id="1037" r:id="rId3"/>
    <p:sldId id="481" r:id="rId4"/>
    <p:sldId id="1047" r:id="rId5"/>
    <p:sldId id="1053" r:id="rId6"/>
    <p:sldId id="1048" r:id="rId7"/>
    <p:sldId id="1049" r:id="rId8"/>
    <p:sldId id="889" r:id="rId9"/>
    <p:sldId id="1039" r:id="rId10"/>
    <p:sldId id="954" r:id="rId11"/>
    <p:sldId id="862" r:id="rId12"/>
    <p:sldId id="857" r:id="rId13"/>
    <p:sldId id="858" r:id="rId14"/>
    <p:sldId id="864" r:id="rId15"/>
    <p:sldId id="1041" r:id="rId16"/>
    <p:sldId id="866" r:id="rId17"/>
    <p:sldId id="868" r:id="rId18"/>
    <p:sldId id="869" r:id="rId19"/>
    <p:sldId id="909" r:id="rId20"/>
    <p:sldId id="901" r:id="rId21"/>
    <p:sldId id="902" r:id="rId22"/>
    <p:sldId id="867" r:id="rId23"/>
    <p:sldId id="911" r:id="rId24"/>
    <p:sldId id="910" r:id="rId25"/>
    <p:sldId id="913" r:id="rId26"/>
    <p:sldId id="914" r:id="rId27"/>
    <p:sldId id="1042" r:id="rId28"/>
    <p:sldId id="917" r:id="rId29"/>
    <p:sldId id="941" r:id="rId30"/>
    <p:sldId id="955" r:id="rId31"/>
    <p:sldId id="946" r:id="rId32"/>
    <p:sldId id="948" r:id="rId33"/>
    <p:sldId id="1050" r:id="rId34"/>
    <p:sldId id="949" r:id="rId35"/>
    <p:sldId id="944" r:id="rId36"/>
    <p:sldId id="945" r:id="rId37"/>
    <p:sldId id="951" r:id="rId38"/>
    <p:sldId id="957" r:id="rId39"/>
    <p:sldId id="848" r:id="rId40"/>
    <p:sldId id="990" r:id="rId41"/>
    <p:sldId id="1051" r:id="rId42"/>
    <p:sldId id="1052" r:id="rId4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ustenraed Johnny" initials="WJ" lastIdx="0" clrIdx="0">
    <p:extLst>
      <p:ext uri="{19B8F6BF-5375-455C-9EA6-DF929625EA0E}">
        <p15:presenceInfo xmlns:p15="http://schemas.microsoft.com/office/powerpoint/2012/main" userId="S-1-5-21-2830509258-3095755264-2528916311-92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0CD4D-515E-4E89-8A20-8E7217AA82E1}" v="18" dt="2021-06-17T16:27:26.374"/>
    <p1510:client id="{870210D6-0E3E-40B1-8668-213E130FB6A5}" v="1" dt="2021-03-03T11:00:18.03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82965" autoAdjust="0"/>
  </p:normalViewPr>
  <p:slideViewPr>
    <p:cSldViewPr snapToGrid="0">
      <p:cViewPr varScale="1">
        <p:scale>
          <a:sx n="63" d="100"/>
          <a:sy n="63" d="100"/>
        </p:scale>
        <p:origin x="656" y="64"/>
      </p:cViewPr>
      <p:guideLst/>
    </p:cSldViewPr>
  </p:slideViewPr>
  <p:notesTextViewPr>
    <p:cViewPr>
      <p:scale>
        <a:sx n="3" d="2"/>
        <a:sy n="3" d="2"/>
      </p:scale>
      <p:origin x="0" y="0"/>
    </p:cViewPr>
  </p:notesTextViewPr>
  <p:notesViewPr>
    <p:cSldViewPr snapToGrid="0">
      <p:cViewPr>
        <p:scale>
          <a:sx n="100" d="100"/>
          <a:sy n="100" d="100"/>
        </p:scale>
        <p:origin x="1628" y="-13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3A29D-0050-4CE4-A3EE-805189409FF2}" type="datetimeFigureOut">
              <a:rPr lang="nl-BE" smtClean="0"/>
              <a:t>13/11/2021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446A7-6890-4813-BAEA-C116A3E045D0}" type="slidenum">
              <a:rPr lang="nl-BE" smtClean="0"/>
              <a:t>‹nr.›</a:t>
            </a:fld>
            <a:endParaRPr lang="nl-BE"/>
          </a:p>
        </p:txBody>
      </p:sp>
    </p:spTree>
    <p:extLst>
      <p:ext uri="{BB962C8B-B14F-4D97-AF65-F5344CB8AC3E}">
        <p14:creationId xmlns:p14="http://schemas.microsoft.com/office/powerpoint/2010/main" val="85815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4775" y="750888"/>
            <a:ext cx="6678613" cy="3757612"/>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18714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7758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B3446A7-6890-4813-BAEA-C116A3E045D0}" type="slidenum">
              <a:rPr lang="nl-BE" smtClean="0"/>
              <a:t>41</a:t>
            </a:fld>
            <a:endParaRPr lang="nl-BE"/>
          </a:p>
        </p:txBody>
      </p:sp>
    </p:spTree>
    <p:extLst>
      <p:ext uri="{BB962C8B-B14F-4D97-AF65-F5344CB8AC3E}">
        <p14:creationId xmlns:p14="http://schemas.microsoft.com/office/powerpoint/2010/main" val="281240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B3446A7-6890-4813-BAEA-C116A3E045D0}" type="slidenum">
              <a:rPr lang="nl-BE" smtClean="0"/>
              <a:t>42</a:t>
            </a:fld>
            <a:endParaRPr lang="nl-BE"/>
          </a:p>
        </p:txBody>
      </p:sp>
    </p:spTree>
    <p:extLst>
      <p:ext uri="{BB962C8B-B14F-4D97-AF65-F5344CB8AC3E}">
        <p14:creationId xmlns:p14="http://schemas.microsoft.com/office/powerpoint/2010/main" val="94913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7</a:t>
            </a:fld>
            <a:endParaRPr lang="nl-BE"/>
          </a:p>
        </p:txBody>
      </p:sp>
    </p:spTree>
    <p:extLst>
      <p:ext uri="{BB962C8B-B14F-4D97-AF65-F5344CB8AC3E}">
        <p14:creationId xmlns:p14="http://schemas.microsoft.com/office/powerpoint/2010/main" val="413744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22</a:t>
            </a:fld>
            <a:endParaRPr lang="nl-BE"/>
          </a:p>
        </p:txBody>
      </p:sp>
    </p:spTree>
    <p:extLst>
      <p:ext uri="{BB962C8B-B14F-4D97-AF65-F5344CB8AC3E}">
        <p14:creationId xmlns:p14="http://schemas.microsoft.com/office/powerpoint/2010/main" val="142602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23</a:t>
            </a:fld>
            <a:endParaRPr lang="nl-BE"/>
          </a:p>
        </p:txBody>
      </p:sp>
    </p:spTree>
    <p:extLst>
      <p:ext uri="{BB962C8B-B14F-4D97-AF65-F5344CB8AC3E}">
        <p14:creationId xmlns:p14="http://schemas.microsoft.com/office/powerpoint/2010/main" val="360077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24</a:t>
            </a:fld>
            <a:endParaRPr lang="nl-BE"/>
          </a:p>
        </p:txBody>
      </p:sp>
    </p:spTree>
    <p:extLst>
      <p:ext uri="{BB962C8B-B14F-4D97-AF65-F5344CB8AC3E}">
        <p14:creationId xmlns:p14="http://schemas.microsoft.com/office/powerpoint/2010/main" val="45695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25</a:t>
            </a:fld>
            <a:endParaRPr lang="nl-BE"/>
          </a:p>
        </p:txBody>
      </p:sp>
    </p:spTree>
    <p:extLst>
      <p:ext uri="{BB962C8B-B14F-4D97-AF65-F5344CB8AC3E}">
        <p14:creationId xmlns:p14="http://schemas.microsoft.com/office/powerpoint/2010/main" val="425856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26</a:t>
            </a:fld>
            <a:endParaRPr lang="nl-BE"/>
          </a:p>
        </p:txBody>
      </p:sp>
    </p:spTree>
    <p:extLst>
      <p:ext uri="{BB962C8B-B14F-4D97-AF65-F5344CB8AC3E}">
        <p14:creationId xmlns:p14="http://schemas.microsoft.com/office/powerpoint/2010/main" val="151018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34</a:t>
            </a:fld>
            <a:endParaRPr lang="nl-BE"/>
          </a:p>
        </p:txBody>
      </p:sp>
    </p:spTree>
    <p:extLst>
      <p:ext uri="{BB962C8B-B14F-4D97-AF65-F5344CB8AC3E}">
        <p14:creationId xmlns:p14="http://schemas.microsoft.com/office/powerpoint/2010/main" val="63409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37</a:t>
            </a:fld>
            <a:endParaRPr lang="nl-BE"/>
          </a:p>
        </p:txBody>
      </p:sp>
    </p:spTree>
    <p:extLst>
      <p:ext uri="{BB962C8B-B14F-4D97-AF65-F5344CB8AC3E}">
        <p14:creationId xmlns:p14="http://schemas.microsoft.com/office/powerpoint/2010/main" val="387600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8ECBBCC-93CC-4F7E-B0E5-55899877BD31}" type="datetime1">
              <a:rPr lang="nl-BE" smtClean="0"/>
              <a:t>13/11/2021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86629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74BB469-2EA1-4A9A-97BD-B006219F2FEF}" type="datetime1">
              <a:rPr lang="nl-BE" smtClean="0"/>
              <a:t>13/11/2021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42474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9B4ED51-DC4F-4BC2-A715-DDFD352B6708}" type="datetime1">
              <a:rPr lang="nl-BE" smtClean="0"/>
              <a:t>13/11/2021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45565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icture on Right">
    <p:spTree>
      <p:nvGrpSpPr>
        <p:cNvPr id="1" name=""/>
        <p:cNvGrpSpPr/>
        <p:nvPr/>
      </p:nvGrpSpPr>
      <p:grpSpPr>
        <a:xfrm>
          <a:off x="0" y="0"/>
          <a:ext cx="0" cy="0"/>
          <a:chOff x="0" y="0"/>
          <a:chExt cx="0" cy="0"/>
        </a:xfrm>
      </p:grpSpPr>
      <p:sp>
        <p:nvSpPr>
          <p:cNvPr id="420" name="Lijn"/>
          <p:cNvSpPr/>
          <p:nvPr/>
        </p:nvSpPr>
        <p:spPr>
          <a:xfrm>
            <a:off x="730940" y="2532216"/>
            <a:ext cx="932761" cy="1"/>
          </a:xfrm>
          <a:prstGeom prst="line">
            <a:avLst/>
          </a:prstGeom>
          <a:ln w="12700">
            <a:solidFill>
              <a:srgbClr val="3F3F3F"/>
            </a:solidFill>
            <a:miter lim="400000"/>
          </a:ln>
        </p:spPr>
        <p:txBody>
          <a:bodyPr lIns="0" tIns="0" rIns="0" bIns="0"/>
          <a:lstStyle/>
          <a:p>
            <a:pPr defTabSz="228592">
              <a:lnSpc>
                <a:spcPct val="100000"/>
              </a:lnSpc>
              <a:spcBef>
                <a:spcPts val="0"/>
              </a:spcBef>
              <a:defRPr sz="800">
                <a:solidFill>
                  <a:srgbClr val="000000"/>
                </a:solidFill>
                <a:latin typeface="Helvetica"/>
                <a:ea typeface="Helvetica"/>
                <a:cs typeface="Helvetica"/>
                <a:sym typeface="Helvetica"/>
              </a:defRPr>
            </a:pPr>
            <a:endParaRPr sz="562"/>
          </a:p>
        </p:txBody>
      </p:sp>
      <p:sp>
        <p:nvSpPr>
          <p:cNvPr id="421" name="Afbeelding"/>
          <p:cNvSpPr>
            <a:spLocks noGrp="1"/>
          </p:cNvSpPr>
          <p:nvPr>
            <p:ph type="pic" sz="half" idx="13"/>
          </p:nvPr>
        </p:nvSpPr>
        <p:spPr>
          <a:xfrm>
            <a:off x="7200900" y="857250"/>
            <a:ext cx="4991101" cy="5143501"/>
          </a:xfrm>
          <a:prstGeom prst="rect">
            <a:avLst/>
          </a:prstGeom>
        </p:spPr>
        <p:txBody>
          <a:bodyPr lIns="91439" tIns="45719" rIns="91439" bIns="45719"/>
          <a:lstStyle/>
          <a:p>
            <a:endParaRPr/>
          </a:p>
        </p:txBody>
      </p:sp>
      <p:sp>
        <p:nvSpPr>
          <p:cNvPr id="422" name="Titeltekst"/>
          <p:cNvSpPr txBox="1">
            <a:spLocks noGrp="1"/>
          </p:cNvSpPr>
          <p:nvPr>
            <p:ph type="title"/>
          </p:nvPr>
        </p:nvSpPr>
        <p:spPr>
          <a:xfrm>
            <a:off x="628649" y="1371600"/>
            <a:ext cx="6315077" cy="685801"/>
          </a:xfrm>
          <a:prstGeom prst="rect">
            <a:avLst/>
          </a:prstGeom>
        </p:spPr>
        <p:txBody>
          <a:bodyPr lIns="48767" tIns="48767" rIns="48767" bIns="48767" anchor="ctr">
            <a:normAutofit/>
          </a:bodyPr>
          <a:lstStyle>
            <a:lvl1pPr defTabSz="914367">
              <a:lnSpc>
                <a:spcPct val="90000"/>
              </a:lnSpc>
              <a:defRPr sz="4781" b="1" cap="none">
                <a:solidFill>
                  <a:srgbClr val="3F3F3F"/>
                </a:solidFill>
                <a:latin typeface="Helvetica"/>
                <a:ea typeface="Helvetica"/>
                <a:cs typeface="Helvetica"/>
                <a:sym typeface="Helvetica"/>
              </a:defRPr>
            </a:lvl1pPr>
          </a:lstStyle>
          <a:p>
            <a:r>
              <a:t>Titeltekst</a:t>
            </a:r>
          </a:p>
        </p:txBody>
      </p:sp>
      <p:sp>
        <p:nvSpPr>
          <p:cNvPr id="423" name="Hoofdtekst - niveau één…"/>
          <p:cNvSpPr txBox="1">
            <a:spLocks noGrp="1"/>
          </p:cNvSpPr>
          <p:nvPr>
            <p:ph type="body" sz="quarter" idx="1"/>
          </p:nvPr>
        </p:nvSpPr>
        <p:spPr>
          <a:xfrm>
            <a:off x="628649" y="1985962"/>
            <a:ext cx="5029202" cy="535782"/>
          </a:xfrm>
          <a:prstGeom prst="rect">
            <a:avLst/>
          </a:prstGeom>
        </p:spPr>
        <p:txBody>
          <a:bodyPr lIns="48767" tIns="48767" rIns="48767" bIns="48767">
            <a:normAutofit/>
          </a:bodyPr>
          <a:lstStyle>
            <a:lvl1pPr defTabSz="914367">
              <a:lnSpc>
                <a:spcPct val="90000"/>
              </a:lnSpc>
              <a:spcBef>
                <a:spcPts val="984"/>
              </a:spcBef>
              <a:defRPr>
                <a:solidFill>
                  <a:srgbClr val="3F3F3F"/>
                </a:solidFill>
                <a:latin typeface="Helvetica"/>
                <a:ea typeface="Helvetica"/>
                <a:cs typeface="Helvetica"/>
                <a:sym typeface="Helvetica"/>
              </a:defRPr>
            </a:lvl1pPr>
            <a:lvl2pPr marL="442004" indent="-120546" defTabSz="914367">
              <a:lnSpc>
                <a:spcPct val="90000"/>
              </a:lnSpc>
              <a:spcBef>
                <a:spcPts val="984"/>
              </a:spcBef>
              <a:buSzPct val="100000"/>
              <a:buChar char="•"/>
              <a:defRPr>
                <a:solidFill>
                  <a:srgbClr val="3F3F3F"/>
                </a:solidFill>
                <a:latin typeface="Helvetica"/>
                <a:ea typeface="Helvetica"/>
                <a:cs typeface="Helvetica"/>
                <a:sym typeface="Helvetica"/>
              </a:defRPr>
            </a:lvl2pPr>
            <a:lvl3pPr marL="787570" indent="-144655" defTabSz="914367">
              <a:lnSpc>
                <a:spcPct val="90000"/>
              </a:lnSpc>
              <a:spcBef>
                <a:spcPts val="984"/>
              </a:spcBef>
              <a:buSzPct val="100000"/>
              <a:buChar char="•"/>
              <a:defRPr>
                <a:solidFill>
                  <a:srgbClr val="3F3F3F"/>
                </a:solidFill>
                <a:latin typeface="Helvetica"/>
                <a:ea typeface="Helvetica"/>
                <a:cs typeface="Helvetica"/>
                <a:sym typeface="Helvetica"/>
              </a:defRPr>
            </a:lvl3pPr>
            <a:lvl4pPr marL="1125101" indent="-160729" defTabSz="914367">
              <a:lnSpc>
                <a:spcPct val="90000"/>
              </a:lnSpc>
              <a:spcBef>
                <a:spcPts val="984"/>
              </a:spcBef>
              <a:buSzPct val="100000"/>
              <a:buChar char="•"/>
              <a:defRPr>
                <a:solidFill>
                  <a:srgbClr val="3F3F3F"/>
                </a:solidFill>
                <a:latin typeface="Helvetica"/>
                <a:ea typeface="Helvetica"/>
                <a:cs typeface="Helvetica"/>
                <a:sym typeface="Helvetica"/>
              </a:defRPr>
            </a:lvl4pPr>
            <a:lvl5pPr marL="1446558" indent="-160729" defTabSz="914367">
              <a:lnSpc>
                <a:spcPct val="90000"/>
              </a:lnSpc>
              <a:spcBef>
                <a:spcPts val="984"/>
              </a:spcBef>
              <a:buSzPct val="100000"/>
              <a:buChar char="•"/>
              <a:defRPr>
                <a:solidFill>
                  <a:srgbClr val="3F3F3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24" name="Dianummer"/>
          <p:cNvSpPr txBox="1">
            <a:spLocks noGrp="1"/>
          </p:cNvSpPr>
          <p:nvPr>
            <p:ph type="sldNum" sz="quarter" idx="2"/>
          </p:nvPr>
        </p:nvSpPr>
        <p:spPr>
          <a:xfrm>
            <a:off x="11114736" y="5427940"/>
            <a:ext cx="239065" cy="407909"/>
          </a:xfrm>
          <a:prstGeom prst="rect">
            <a:avLst/>
          </a:prstGeom>
        </p:spPr>
        <p:txBody>
          <a:bodyPr wrap="square" lIns="48767" tIns="48767" rIns="48767" bIns="48767" anchor="ctr"/>
          <a:lstStyle>
            <a:lvl1pPr algn="r" defTabSz="914367">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7548239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c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ext Placeholder 6"/>
          <p:cNvSpPr>
            <a:spLocks noGrp="1"/>
          </p:cNvSpPr>
          <p:nvPr>
            <p:ph type="body" sz="quarter" idx="13"/>
          </p:nvPr>
        </p:nvSpPr>
        <p:spPr>
          <a:xfrm>
            <a:off x="883202"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2" name="Rounded Rectangle 10"/>
          <p:cNvSpPr/>
          <p:nvPr/>
        </p:nvSpPr>
        <p:spPr>
          <a:xfrm>
            <a:off x="815999" y="691199"/>
            <a:ext cx="239999" cy="1185450"/>
          </a:xfrm>
          <a:prstGeom prst="roundRect">
            <a:avLst>
              <a:gd name="adj" fmla="val 50000"/>
            </a:avLst>
          </a:prstGeom>
          <a:gradFill>
            <a:gsLst>
              <a:gs pos="0">
                <a:srgbClr val="FFED1F"/>
              </a:gs>
              <a:gs pos="100000">
                <a:srgbClr val="8EFFCB"/>
              </a:gs>
            </a:gsLst>
            <a:lin ang="16200000"/>
          </a:gradFill>
          <a:ln w="12700">
            <a:miter lim="400000"/>
          </a:ln>
        </p:spPr>
        <p:txBody>
          <a:bodyPr lIns="45719" tIns="45719" rIns="45719" bIns="45719" anchor="ctr"/>
          <a:lstStyle/>
          <a:p>
            <a:pPr algn="ctr" defTabSz="609533">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3" name="Text Placeholder 6"/>
          <p:cNvSpPr>
            <a:spLocks noGrp="1"/>
          </p:cNvSpPr>
          <p:nvPr>
            <p:ph type="body" sz="quarter" idx="14"/>
          </p:nvPr>
        </p:nvSpPr>
        <p:spPr>
          <a:xfrm>
            <a:off x="3523202"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4" name="Text Placeholder 6"/>
          <p:cNvSpPr>
            <a:spLocks noGrp="1"/>
          </p:cNvSpPr>
          <p:nvPr>
            <p:ph type="body" sz="quarter" idx="15"/>
          </p:nvPr>
        </p:nvSpPr>
        <p:spPr>
          <a:xfrm>
            <a:off x="6172804"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5" name="Text Placeholder 6"/>
          <p:cNvSpPr>
            <a:spLocks noGrp="1"/>
          </p:cNvSpPr>
          <p:nvPr>
            <p:ph type="body" sz="quarter" idx="16"/>
          </p:nvPr>
        </p:nvSpPr>
        <p:spPr>
          <a:xfrm>
            <a:off x="8812804"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6" name="Titeltekst"/>
          <p:cNvSpPr txBox="1">
            <a:spLocks noGrp="1"/>
          </p:cNvSpPr>
          <p:nvPr>
            <p:ph type="title"/>
          </p:nvPr>
        </p:nvSpPr>
        <p:spPr>
          <a:xfrm>
            <a:off x="1443366" y="1467943"/>
            <a:ext cx="8853718" cy="496023"/>
          </a:xfrm>
          <a:prstGeom prst="rect">
            <a:avLst/>
          </a:prstGeom>
        </p:spPr>
        <p:txBody>
          <a:bodyPr>
            <a:normAutofit/>
          </a:bodyPr>
          <a:lstStyle>
            <a:lvl1pPr defTabSz="609533">
              <a:lnSpc>
                <a:spcPct val="85000"/>
              </a:lnSpc>
              <a:defRPr sz="4078" b="1" cap="none">
                <a:solidFill>
                  <a:srgbClr val="FFFFFF"/>
                </a:solidFill>
                <a:latin typeface="Helvetica"/>
                <a:ea typeface="Helvetica"/>
                <a:cs typeface="Helvetica"/>
                <a:sym typeface="Helvetica"/>
              </a:defRPr>
            </a:lvl1pPr>
          </a:lstStyle>
          <a:p>
            <a:r>
              <a:t>Titeltekst</a:t>
            </a:r>
          </a:p>
        </p:txBody>
      </p:sp>
      <p:sp>
        <p:nvSpPr>
          <p:cNvPr id="457" name="Dianummer"/>
          <p:cNvSpPr txBox="1">
            <a:spLocks noGrp="1"/>
          </p:cNvSpPr>
          <p:nvPr>
            <p:ph type="sldNum" sz="quarter" idx="2"/>
          </p:nvPr>
        </p:nvSpPr>
        <p:spPr>
          <a:xfrm>
            <a:off x="10730539" y="1563266"/>
            <a:ext cx="705323" cy="194765"/>
          </a:xfrm>
          <a:prstGeom prst="rect">
            <a:avLst/>
          </a:prstGeom>
        </p:spPr>
        <p:txBody>
          <a:bodyPr anchor="ctr"/>
          <a:lstStyle>
            <a:lvl1pPr algn="ctr" defTabSz="609533">
              <a:lnSpc>
                <a:spcPct val="100000"/>
              </a:lnSpc>
              <a:spcBef>
                <a:spcPts val="0"/>
              </a:spcBef>
              <a:defRPr sz="1266">
                <a:solidFill>
                  <a:srgbClr val="FFFFFF"/>
                </a:solidFill>
                <a:latin typeface="Helvetica"/>
                <a:ea typeface="Helvetica"/>
                <a:cs typeface="Helvetica"/>
                <a:sym typeface="Helvetica"/>
              </a:defRPr>
            </a:lvl1pPr>
          </a:lstStyle>
          <a:p>
            <a:fld id="{86CB4B4D-7CA3-9044-876B-883B54F8677D}" type="slidenum">
              <a:t>‹nr.›</a:t>
            </a:fld>
            <a:endParaRPr/>
          </a:p>
        </p:txBody>
      </p:sp>
      <p:sp>
        <p:nvSpPr>
          <p:cNvPr id="458" name="Oval 16"/>
          <p:cNvSpPr/>
          <p:nvPr/>
        </p:nvSpPr>
        <p:spPr>
          <a:xfrm>
            <a:off x="10795198" y="1444649"/>
            <a:ext cx="576001" cy="432001"/>
          </a:xfrm>
          <a:prstGeom prst="ellipse">
            <a:avLst/>
          </a:prstGeom>
          <a:ln w="12700">
            <a:solidFill>
              <a:srgbClr val="FFFFFF"/>
            </a:solidFill>
          </a:ln>
        </p:spPr>
        <p:txBody>
          <a:bodyPr lIns="45719" tIns="45719" rIns="45719" bIns="45719" anchor="ctr"/>
          <a:lstStyle/>
          <a:p>
            <a:pPr algn="ctr" defTabSz="609533">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9" name="Afbeelding"/>
          <p:cNvSpPr>
            <a:spLocks noGrp="1"/>
          </p:cNvSpPr>
          <p:nvPr>
            <p:ph type="pic" sz="quarter" idx="17"/>
          </p:nvPr>
        </p:nvSpPr>
        <p:spPr>
          <a:xfrm>
            <a:off x="1555467" y="3069886"/>
            <a:ext cx="1151469" cy="870629"/>
          </a:xfrm>
          <a:prstGeom prst="rect">
            <a:avLst/>
          </a:prstGeom>
        </p:spPr>
        <p:txBody>
          <a:bodyPr lIns="91439" tIns="45719" rIns="91439" bIns="45719"/>
          <a:lstStyle/>
          <a:p>
            <a:endParaRPr/>
          </a:p>
        </p:txBody>
      </p:sp>
      <p:sp>
        <p:nvSpPr>
          <p:cNvPr id="460" name="Afbeelding"/>
          <p:cNvSpPr>
            <a:spLocks noGrp="1"/>
          </p:cNvSpPr>
          <p:nvPr>
            <p:ph type="pic" sz="quarter" idx="18"/>
          </p:nvPr>
        </p:nvSpPr>
        <p:spPr>
          <a:xfrm>
            <a:off x="9485069" y="3069886"/>
            <a:ext cx="1151468" cy="870629"/>
          </a:xfrm>
          <a:prstGeom prst="rect">
            <a:avLst/>
          </a:prstGeom>
        </p:spPr>
        <p:txBody>
          <a:bodyPr lIns="91439" tIns="45719" rIns="91439" bIns="45719"/>
          <a:lstStyle/>
          <a:p>
            <a:endParaRPr/>
          </a:p>
        </p:txBody>
      </p:sp>
      <p:sp>
        <p:nvSpPr>
          <p:cNvPr id="461" name="Afbeelding"/>
          <p:cNvSpPr>
            <a:spLocks noGrp="1"/>
          </p:cNvSpPr>
          <p:nvPr>
            <p:ph type="pic" sz="quarter" idx="19"/>
          </p:nvPr>
        </p:nvSpPr>
        <p:spPr>
          <a:xfrm>
            <a:off x="6845069" y="3069886"/>
            <a:ext cx="1151468" cy="870629"/>
          </a:xfrm>
          <a:prstGeom prst="rect">
            <a:avLst/>
          </a:prstGeom>
        </p:spPr>
        <p:txBody>
          <a:bodyPr lIns="91439" tIns="45719" rIns="91439" bIns="45719"/>
          <a:lstStyle/>
          <a:p>
            <a:endParaRPr/>
          </a:p>
        </p:txBody>
      </p:sp>
      <p:sp>
        <p:nvSpPr>
          <p:cNvPr id="462" name="Afbeelding"/>
          <p:cNvSpPr>
            <a:spLocks noGrp="1"/>
          </p:cNvSpPr>
          <p:nvPr>
            <p:ph type="pic" sz="quarter" idx="20"/>
          </p:nvPr>
        </p:nvSpPr>
        <p:spPr>
          <a:xfrm>
            <a:off x="4195467" y="3069886"/>
            <a:ext cx="1151468" cy="870629"/>
          </a:xfrm>
          <a:prstGeom prst="rect">
            <a:avLst/>
          </a:prstGeom>
        </p:spPr>
        <p:txBody>
          <a:bodyPr lIns="91439" tIns="45719" rIns="91439" bIns="45719"/>
          <a:lstStyle/>
          <a:p>
            <a:endParaRPr/>
          </a:p>
        </p:txBody>
      </p:sp>
    </p:spTree>
    <p:extLst>
      <p:ext uri="{BB962C8B-B14F-4D97-AF65-F5344CB8AC3E}">
        <p14:creationId xmlns:p14="http://schemas.microsoft.com/office/powerpoint/2010/main" val="17303053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187" name="Titeltekst"/>
          <p:cNvSpPr txBox="1">
            <a:spLocks noGrp="1"/>
          </p:cNvSpPr>
          <p:nvPr>
            <p:ph type="title"/>
          </p:nvPr>
        </p:nvSpPr>
        <p:spPr>
          <a:prstGeom prst="rect">
            <a:avLst/>
          </a:prstGeom>
        </p:spPr>
        <p:txBody>
          <a:bodyPr/>
          <a:lstStyle/>
          <a:p>
            <a:r>
              <a:t>Titeltekst</a:t>
            </a:r>
          </a:p>
        </p:txBody>
      </p:sp>
      <p:sp>
        <p:nvSpPr>
          <p:cNvPr id="18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89" name="/ Presentation Name / 2030"/>
          <p:cNvSpPr txBox="1">
            <a:spLocks noGrp="1"/>
          </p:cNvSpPr>
          <p:nvPr>
            <p:ph type="body" sz="quarter" idx="13"/>
          </p:nvPr>
        </p:nvSpPr>
        <p:spPr>
          <a:xfrm>
            <a:off x="473343" y="6611379"/>
            <a:ext cx="11257221" cy="182862"/>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90" name="Hoofdtekst - niveau één…"/>
          <p:cNvSpPr txBox="1">
            <a:spLocks noGrp="1"/>
          </p:cNvSpPr>
          <p:nvPr>
            <p:ph type="body" sz="half" idx="1"/>
          </p:nvPr>
        </p:nvSpPr>
        <p:spPr>
          <a:xfrm>
            <a:off x="952500" y="2453118"/>
            <a:ext cx="5000625" cy="347939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91" name="Integer posuere erat a ante venenatis dapibus posuere velit aliquet."/>
          <p:cNvSpPr txBox="1">
            <a:spLocks noGrp="1"/>
          </p:cNvSpPr>
          <p:nvPr>
            <p:ph type="body" sz="quarter" idx="14"/>
          </p:nvPr>
        </p:nvSpPr>
        <p:spPr>
          <a:xfrm>
            <a:off x="952500" y="1785938"/>
            <a:ext cx="5000625" cy="531915"/>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Integer posuere erat a ante venenatis dapibus posuere velit aliquet.</a:t>
            </a:r>
          </a:p>
        </p:txBody>
      </p:sp>
      <p:sp>
        <p:nvSpPr>
          <p:cNvPr id="192" name="Afbeelding"/>
          <p:cNvSpPr>
            <a:spLocks noGrp="1"/>
          </p:cNvSpPr>
          <p:nvPr>
            <p:ph type="pic" sz="quarter" idx="15"/>
          </p:nvPr>
        </p:nvSpPr>
        <p:spPr>
          <a:xfrm>
            <a:off x="7388622" y="1872932"/>
            <a:ext cx="3850878" cy="4021564"/>
          </a:xfrm>
          <a:prstGeom prst="rect">
            <a:avLst/>
          </a:prstGeom>
          <a:effectLst>
            <a:outerShdw blurRad="266700" dir="5400000" rotWithShape="0">
              <a:srgbClr val="000000">
                <a:alpha val="92935"/>
              </a:srgbClr>
            </a:outerShdw>
          </a:effectLst>
        </p:spPr>
        <p:txBody>
          <a:bodyPr lIns="91439" tIns="45719" rIns="91439" bIns="45719"/>
          <a:lstStyle/>
          <a:p>
            <a:endParaRPr/>
          </a:p>
        </p:txBody>
      </p:sp>
      <p:sp>
        <p:nvSpPr>
          <p:cNvPr id="193" name="Rechthoek"/>
          <p:cNvSpPr>
            <a:spLocks noGrp="1"/>
          </p:cNvSpPr>
          <p:nvPr>
            <p:ph type="body" sz="quarter" idx="16"/>
          </p:nvPr>
        </p:nvSpPr>
        <p:spPr>
          <a:xfrm>
            <a:off x="7721270" y="2288619"/>
            <a:ext cx="3173978" cy="3177890"/>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194" name="Photo-Placeholder1.jpg"/>
          <p:cNvSpPr>
            <a:spLocks noGrp="1"/>
          </p:cNvSpPr>
          <p:nvPr>
            <p:ph type="pic" sz="quarter" idx="17"/>
          </p:nvPr>
        </p:nvSpPr>
        <p:spPr>
          <a:xfrm>
            <a:off x="7721270" y="2288619"/>
            <a:ext cx="3173838" cy="3177837"/>
          </a:xfrm>
          <a:prstGeom prst="rect">
            <a:avLst/>
          </a:prstGeom>
        </p:spPr>
        <p:txBody>
          <a:bodyPr lIns="91439" tIns="45719" rIns="91439" bIns="45719"/>
          <a:lstStyle/>
          <a:p>
            <a:endParaRPr/>
          </a:p>
        </p:txBody>
      </p:sp>
    </p:spTree>
    <p:extLst>
      <p:ext uri="{BB962C8B-B14F-4D97-AF65-F5344CB8AC3E}">
        <p14:creationId xmlns:p14="http://schemas.microsoft.com/office/powerpoint/2010/main" val="18498864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11" name="Afbeelding"/>
          <p:cNvSpPr>
            <a:spLocks noGrp="1"/>
          </p:cNvSpPr>
          <p:nvPr>
            <p:ph type="pic" idx="13"/>
          </p:nvPr>
        </p:nvSpPr>
        <p:spPr>
          <a:xfrm>
            <a:off x="-1" y="857250"/>
            <a:ext cx="12192001" cy="3162301"/>
          </a:xfrm>
          <a:prstGeom prst="rect">
            <a:avLst/>
          </a:prstGeom>
        </p:spPr>
        <p:txBody>
          <a:bodyPr lIns="91439" tIns="45719" rIns="91439" bIns="45719"/>
          <a:lstStyle/>
          <a:p>
            <a:endParaRPr/>
          </a:p>
        </p:txBody>
      </p:sp>
      <p:sp>
        <p:nvSpPr>
          <p:cNvPr id="412" name="Titeltekst"/>
          <p:cNvSpPr txBox="1">
            <a:spLocks noGrp="1"/>
          </p:cNvSpPr>
          <p:nvPr>
            <p:ph type="title"/>
          </p:nvPr>
        </p:nvSpPr>
        <p:spPr>
          <a:xfrm>
            <a:off x="838199" y="1131094"/>
            <a:ext cx="10515602" cy="994173"/>
          </a:xfrm>
          <a:prstGeom prst="rect">
            <a:avLst/>
          </a:prstGeom>
        </p:spPr>
        <p:txBody>
          <a:bodyPr lIns="48767" tIns="48767" rIns="48767" bIns="48767" anchor="ctr">
            <a:normAutofit/>
          </a:bodyPr>
          <a:lstStyle>
            <a:lvl1pPr defTabSz="914367">
              <a:lnSpc>
                <a:spcPct val="90000"/>
              </a:lnSpc>
              <a:defRPr sz="4359" b="1" cap="none">
                <a:solidFill>
                  <a:srgbClr val="3F3F3F"/>
                </a:solidFill>
                <a:latin typeface="Helvetica"/>
                <a:ea typeface="Helvetica"/>
                <a:cs typeface="Helvetica"/>
                <a:sym typeface="Helvetica"/>
              </a:defRPr>
            </a:lvl1pPr>
          </a:lstStyle>
          <a:p>
            <a:r>
              <a:t>Titeltekst</a:t>
            </a:r>
          </a:p>
        </p:txBody>
      </p:sp>
      <p:sp>
        <p:nvSpPr>
          <p:cNvPr id="413" name="Dianummer"/>
          <p:cNvSpPr txBox="1">
            <a:spLocks noGrp="1"/>
          </p:cNvSpPr>
          <p:nvPr>
            <p:ph type="sldNum" sz="quarter" idx="2"/>
          </p:nvPr>
        </p:nvSpPr>
        <p:spPr>
          <a:xfrm>
            <a:off x="11114736" y="5427940"/>
            <a:ext cx="239065" cy="407909"/>
          </a:xfrm>
          <a:prstGeom prst="rect">
            <a:avLst/>
          </a:prstGeom>
        </p:spPr>
        <p:txBody>
          <a:bodyPr wrap="square" lIns="48767" tIns="48767" rIns="48767" bIns="48767" anchor="ctr"/>
          <a:lstStyle>
            <a:lvl1pPr algn="r" defTabSz="914367">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9306600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347E04D-21BA-473D-925D-0BCE538AB94C}" type="datetime1">
              <a:rPr lang="nl-BE" smtClean="0"/>
              <a:t>13/11/2021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136138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4ACAD9B-2B14-4044-BB35-F240E24F66AC}" type="datetime1">
              <a:rPr lang="nl-BE" smtClean="0"/>
              <a:t>13/11/2021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411131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B1FC88E0-7CD1-4A50-A65F-3FB5DF993E0B}" type="datetime1">
              <a:rPr lang="nl-BE" smtClean="0"/>
              <a:t>13/11/2021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27966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49648A5F-9D7C-45B8-B84E-5C0FC800005E}" type="datetime1">
              <a:rPr lang="nl-BE" smtClean="0"/>
              <a:t>13/11/2021</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245127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D31637D3-2CAD-4D24-A53A-319F75C55C5F}" type="datetime1">
              <a:rPr lang="nl-BE" smtClean="0"/>
              <a:t>13/11/2021</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10796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E6A7459-DB81-49C7-9164-C3FB1C8C2CDB}" type="datetime1">
              <a:rPr lang="nl-BE" smtClean="0"/>
              <a:t>13/11/2021</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211606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00E1285-7C14-43A7-AF9A-B40149D19B8A}" type="datetime1">
              <a:rPr lang="nl-BE" smtClean="0"/>
              <a:t>13/11/2021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427058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D490536-27F5-4553-956F-6109229CB658}" type="datetime1">
              <a:rPr lang="nl-BE" smtClean="0"/>
              <a:t>13/11/2021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95978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F0F2-F0F3-4CEF-A9DD-17C559758F9C}" type="datetime1">
              <a:rPr lang="nl-BE" smtClean="0"/>
              <a:t>13/11/2021</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B57A4-8C72-4059-AECB-5ED372413480}" type="slidenum">
              <a:rPr lang="nl-BE" smtClean="0"/>
              <a:t>‹nr.›</a:t>
            </a:fld>
            <a:endParaRPr lang="nl-BE"/>
          </a:p>
        </p:txBody>
      </p:sp>
    </p:spTree>
    <p:extLst>
      <p:ext uri="{BB962C8B-B14F-4D97-AF65-F5344CB8AC3E}">
        <p14:creationId xmlns:p14="http://schemas.microsoft.com/office/powerpoint/2010/main" val="416481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46611" y="-316567"/>
            <a:ext cx="10288377" cy="5681159"/>
          </a:xfrm>
          <a:prstGeom prst="rect">
            <a:avLst/>
          </a:prstGeom>
          <a:ln w="12700">
            <a:miter lim="400000"/>
          </a:ln>
        </p:spPr>
      </p:pic>
      <p:sp>
        <p:nvSpPr>
          <p:cNvPr id="11" name="OFFERTE"/>
          <p:cNvSpPr txBox="1">
            <a:spLocks/>
          </p:cNvSpPr>
          <p:nvPr/>
        </p:nvSpPr>
        <p:spPr>
          <a:xfrm>
            <a:off x="1609807" y="3291652"/>
            <a:ext cx="13607734" cy="10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4000" dirty="0">
                <a:solidFill>
                  <a:schemeClr val="bg1"/>
                </a:solidFill>
                <a:latin typeface="Arial" panose="020B0604020202020204" pitchFamily="34" charset="0"/>
                <a:cs typeface="Arial" panose="020B0604020202020204" pitchFamily="34" charset="0"/>
              </a:rPr>
              <a:t>Professionele Stress &amp; </a:t>
            </a:r>
            <a:r>
              <a:rPr lang="nl-BE" sz="4000" dirty="0" err="1">
                <a:solidFill>
                  <a:schemeClr val="bg1"/>
                </a:solidFill>
                <a:latin typeface="Arial" panose="020B0604020202020204" pitchFamily="34" charset="0"/>
                <a:cs typeface="Arial" panose="020B0604020202020204" pitchFamily="34" charset="0"/>
              </a:rPr>
              <a:t>Burnout</a:t>
            </a:r>
            <a:r>
              <a:rPr lang="nl-BE" sz="4000" dirty="0">
                <a:solidFill>
                  <a:schemeClr val="bg1"/>
                </a:solidFill>
                <a:latin typeface="Arial" panose="020B0604020202020204" pitchFamily="34" charset="0"/>
                <a:cs typeface="Arial" panose="020B0604020202020204" pitchFamily="34" charset="0"/>
              </a:rPr>
              <a:t> Coach </a:t>
            </a:r>
          </a:p>
          <a:p>
            <a:pPr marL="0" indent="0">
              <a:buNone/>
            </a:pPr>
            <a:r>
              <a:rPr lang="nl-BE" sz="4000" dirty="0">
                <a:solidFill>
                  <a:schemeClr val="bg1"/>
                </a:solidFill>
                <a:latin typeface="Arial" panose="020B0604020202020204" pitchFamily="34" charset="0"/>
                <a:cs typeface="Arial" panose="020B0604020202020204" pitchFamily="34" charset="0"/>
              </a:rPr>
              <a:t>				Opleiding </a:t>
            </a:r>
          </a:p>
          <a:p>
            <a:pPr algn="ctr"/>
            <a:r>
              <a:rPr lang="nl-BE" sz="4000" dirty="0">
                <a:solidFill>
                  <a:schemeClr val="bg1"/>
                </a:solidFill>
                <a:latin typeface="Arial" panose="020B0604020202020204" pitchFamily="34" charset="0"/>
                <a:cs typeface="Arial" panose="020B0604020202020204" pitchFamily="34" charset="0"/>
              </a:rPr>
              <a:t> </a:t>
            </a:r>
            <a:r>
              <a:rPr lang="nl-BE" sz="4000" dirty="0">
                <a:solidFill>
                  <a:schemeClr val="bg1"/>
                </a:solidFill>
              </a:rPr>
              <a:t>                                                       </a:t>
            </a:r>
            <a:r>
              <a:rPr lang="nl-BE" sz="2000" dirty="0"/>
              <a:t>                                     </a:t>
            </a:r>
          </a:p>
        </p:txBody>
      </p:sp>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202962271"/>
      </p:ext>
    </p:extLst>
  </p:cSld>
  <p:clrMapOvr>
    <a:masterClrMapping/>
  </p:clrMapOvr>
  <p:transition spd="med" advTm="199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10</a:t>
            </a:fld>
            <a:endParaRPr lang="nl-BE"/>
          </a:p>
        </p:txBody>
      </p:sp>
      <p:sp>
        <p:nvSpPr>
          <p:cNvPr id="5" name="Tekstvak 4"/>
          <p:cNvSpPr txBox="1"/>
          <p:nvPr/>
        </p:nvSpPr>
        <p:spPr>
          <a:xfrm>
            <a:off x="4148280" y="553388"/>
            <a:ext cx="3410803" cy="1015663"/>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Gewenste situatie</a:t>
            </a:r>
          </a:p>
          <a:p>
            <a:r>
              <a:rPr lang="nl-BE" sz="3600" b="1" dirty="0">
                <a:solidFill>
                  <a:schemeClr val="bg1"/>
                </a:solidFill>
                <a:latin typeface="Arial" panose="020B0604020202020204" pitchFamily="34" charset="0"/>
                <a:cs typeface="Arial" panose="020B0604020202020204" pitchFamily="34" charset="0"/>
              </a:rPr>
              <a:t>VEERKRACHT</a:t>
            </a:r>
          </a:p>
        </p:txBody>
      </p:sp>
      <p:sp>
        <p:nvSpPr>
          <p:cNvPr id="6" name="Tekstvak 5"/>
          <p:cNvSpPr txBox="1"/>
          <p:nvPr/>
        </p:nvSpPr>
        <p:spPr>
          <a:xfrm>
            <a:off x="4148281" y="5030077"/>
            <a:ext cx="3410803" cy="1200329"/>
          </a:xfrm>
          <a:prstGeom prst="rect">
            <a:avLst/>
          </a:prstGeom>
          <a:solidFill>
            <a:srgbClr val="002060"/>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Huidige situatie</a:t>
            </a:r>
          </a:p>
          <a:p>
            <a:endParaRPr lang="nl-BE" sz="2400" b="1" dirty="0">
              <a:solidFill>
                <a:schemeClr val="bg1"/>
              </a:solidFill>
              <a:latin typeface="Arial" panose="020B0604020202020204" pitchFamily="34" charset="0"/>
              <a:cs typeface="Arial" panose="020B0604020202020204" pitchFamily="34" charset="0"/>
            </a:endParaRPr>
          </a:p>
        </p:txBody>
      </p:sp>
      <p:sp>
        <p:nvSpPr>
          <p:cNvPr id="7" name="PIJL-OMHOOG 6"/>
          <p:cNvSpPr/>
          <p:nvPr/>
        </p:nvSpPr>
        <p:spPr>
          <a:xfrm>
            <a:off x="4596082" y="1878951"/>
            <a:ext cx="484632" cy="28916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p:cNvSpPr txBox="1"/>
          <p:nvPr/>
        </p:nvSpPr>
        <p:spPr>
          <a:xfrm>
            <a:off x="984854" y="3836656"/>
            <a:ext cx="2369623" cy="1569660"/>
          </a:xfrm>
          <a:prstGeom prst="rect">
            <a:avLst/>
          </a:prstGeom>
          <a:solidFill>
            <a:schemeClr val="bg1"/>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Hindernissen</a:t>
            </a:r>
          </a:p>
          <a:p>
            <a:r>
              <a:rPr lang="nl-BE" sz="1200" b="1" dirty="0">
                <a:solidFill>
                  <a:srgbClr val="002060"/>
                </a:solidFill>
                <a:latin typeface="Arial" panose="020B0604020202020204" pitchFamily="34" charset="0"/>
                <a:cs typeface="Arial" panose="020B0604020202020204" pitchFamily="34" charset="0"/>
              </a:rPr>
              <a:t>             </a:t>
            </a:r>
          </a:p>
          <a:p>
            <a:r>
              <a:rPr lang="nl-BE" sz="1200" b="1" dirty="0">
                <a:solidFill>
                  <a:srgbClr val="002060"/>
                </a:solidFill>
                <a:latin typeface="Arial" panose="020B0604020202020204" pitchFamily="34" charset="0"/>
                <a:cs typeface="Arial" panose="020B0604020202020204" pitchFamily="34" charset="0"/>
              </a:rPr>
              <a:t>           externe + interne</a:t>
            </a:r>
          </a:p>
          <a:p>
            <a:endParaRPr lang="nl-BE" sz="2400" b="1" dirty="0">
              <a:solidFill>
                <a:srgbClr val="002060"/>
              </a:solidFill>
              <a:latin typeface="Arial" panose="020B0604020202020204" pitchFamily="34" charset="0"/>
              <a:cs typeface="Arial" panose="020B0604020202020204" pitchFamily="34" charset="0"/>
            </a:endParaRPr>
          </a:p>
        </p:txBody>
      </p:sp>
      <p:cxnSp>
        <p:nvCxnSpPr>
          <p:cNvPr id="11" name="Rechte verbindingslijn 10"/>
          <p:cNvCxnSpPr/>
          <p:nvPr/>
        </p:nvCxnSpPr>
        <p:spPr>
          <a:xfrm>
            <a:off x="3651340" y="2658219"/>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JL-LINKS en -RECHTS 9"/>
          <p:cNvSpPr/>
          <p:nvPr/>
        </p:nvSpPr>
        <p:spPr>
          <a:xfrm>
            <a:off x="7559083" y="5337338"/>
            <a:ext cx="1216152" cy="48463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rot="20084449">
            <a:off x="878960" y="1540084"/>
            <a:ext cx="2951449" cy="707886"/>
          </a:xfrm>
          <a:prstGeom prst="rect">
            <a:avLst/>
          </a:prstGeom>
          <a:noFill/>
        </p:spPr>
        <p:txBody>
          <a:bodyPr wrap="none" rtlCol="0">
            <a:spAutoFit/>
          </a:bodyPr>
          <a:lstStyle/>
          <a:p>
            <a:r>
              <a:rPr lang="nl-BE" sz="4000" dirty="0">
                <a:solidFill>
                  <a:srgbClr val="00B0F0"/>
                </a:solidFill>
                <a:latin typeface="Arial" panose="020B0604020202020204" pitchFamily="34" charset="0"/>
                <a:cs typeface="Arial" panose="020B0604020202020204" pitchFamily="34" charset="0"/>
              </a:rPr>
              <a:t>Coachvraag</a:t>
            </a:r>
          </a:p>
        </p:txBody>
      </p:sp>
      <p:sp>
        <p:nvSpPr>
          <p:cNvPr id="16" name="Rechthoek 15"/>
          <p:cNvSpPr/>
          <p:nvPr/>
        </p:nvSpPr>
        <p:spPr>
          <a:xfrm>
            <a:off x="8482496" y="2489899"/>
            <a:ext cx="3698519" cy="33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Rechte verbindingslijn 17"/>
          <p:cNvCxnSpPr/>
          <p:nvPr/>
        </p:nvCxnSpPr>
        <p:spPr>
          <a:xfrm>
            <a:off x="3651336" y="3194666"/>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3651336" y="3748294"/>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3647514" y="4230201"/>
            <a:ext cx="233881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6713050" y="2101118"/>
            <a:ext cx="3410803" cy="830997"/>
          </a:xfrm>
          <a:prstGeom prst="rect">
            <a:avLst/>
          </a:prstGeom>
          <a:solidFill>
            <a:schemeClr val="bg1"/>
          </a:solid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 </a:t>
            </a:r>
            <a:r>
              <a:rPr lang="nl-BE" sz="2400" b="1" dirty="0">
                <a:solidFill>
                  <a:srgbClr val="002060"/>
                </a:solidFill>
                <a:latin typeface="Arial" panose="020B0604020202020204" pitchFamily="34" charset="0"/>
                <a:cs typeface="Arial" panose="020B0604020202020204" pitchFamily="34" charset="0"/>
              </a:rPr>
              <a:t>Hulpbronnen</a:t>
            </a:r>
          </a:p>
          <a:p>
            <a:r>
              <a:rPr lang="nl-BE" sz="2400" b="1" dirty="0">
                <a:solidFill>
                  <a:srgbClr val="002060"/>
                </a:solidFill>
                <a:latin typeface="Arial" panose="020B0604020202020204" pitchFamily="34" charset="0"/>
                <a:cs typeface="Arial" panose="020B0604020202020204" pitchFamily="34" charset="0"/>
              </a:rPr>
              <a:t>              </a:t>
            </a:r>
            <a:r>
              <a:rPr lang="nl-BE" sz="1200" b="1" dirty="0">
                <a:solidFill>
                  <a:srgbClr val="002060"/>
                </a:solidFill>
                <a:latin typeface="Arial" panose="020B0604020202020204" pitchFamily="34" charset="0"/>
                <a:cs typeface="Arial" panose="020B0604020202020204" pitchFamily="34" charset="0"/>
              </a:rPr>
              <a:t>externe + interne</a:t>
            </a:r>
          </a:p>
        </p:txBody>
      </p:sp>
      <p:sp>
        <p:nvSpPr>
          <p:cNvPr id="23" name="Ovaal 22"/>
          <p:cNvSpPr/>
          <p:nvPr/>
        </p:nvSpPr>
        <p:spPr>
          <a:xfrm>
            <a:off x="2045359" y="365125"/>
            <a:ext cx="8255880" cy="63663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OMHOOG 6"/>
          <p:cNvSpPr/>
          <p:nvPr/>
        </p:nvSpPr>
        <p:spPr>
          <a:xfrm>
            <a:off x="6653180" y="1905219"/>
            <a:ext cx="484632" cy="28916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K</a:t>
            </a:r>
          </a:p>
          <a:p>
            <a:pPr algn="ctr"/>
            <a:r>
              <a:rPr lang="nl-BE" dirty="0"/>
              <a:t>R</a:t>
            </a:r>
          </a:p>
          <a:p>
            <a:pPr algn="ctr"/>
            <a:r>
              <a:rPr lang="nl-BE" dirty="0"/>
              <a:t>A</a:t>
            </a:r>
          </a:p>
          <a:p>
            <a:pPr algn="ctr"/>
            <a:r>
              <a:rPr lang="nl-BE" dirty="0"/>
              <a:t>C</a:t>
            </a:r>
          </a:p>
          <a:p>
            <a:pPr algn="ctr"/>
            <a:r>
              <a:rPr lang="nl-BE" dirty="0"/>
              <a:t>H</a:t>
            </a:r>
          </a:p>
          <a:p>
            <a:pPr algn="ctr"/>
            <a:r>
              <a:rPr lang="nl-BE" dirty="0"/>
              <a:t>T</a:t>
            </a:r>
          </a:p>
          <a:p>
            <a:pPr algn="ctr"/>
            <a:r>
              <a:rPr lang="nl-BE" dirty="0"/>
              <a:t>E</a:t>
            </a:r>
          </a:p>
          <a:p>
            <a:pPr algn="ctr"/>
            <a:r>
              <a:rPr lang="nl-BE" dirty="0"/>
              <a:t>N</a:t>
            </a:r>
          </a:p>
        </p:txBody>
      </p:sp>
      <p:sp>
        <p:nvSpPr>
          <p:cNvPr id="26" name="Tekstvak 25"/>
          <p:cNvSpPr txBox="1"/>
          <p:nvPr/>
        </p:nvSpPr>
        <p:spPr>
          <a:xfrm>
            <a:off x="8484075" y="4118593"/>
            <a:ext cx="3634328" cy="2246769"/>
          </a:xfrm>
          <a:prstGeom prst="rect">
            <a:avLst/>
          </a:prstGeom>
          <a:noFill/>
          <a:ln w="6350">
            <a:solidFill>
              <a:schemeClr val="tx1"/>
            </a:solidFill>
          </a:ln>
        </p:spPr>
        <p:txBody>
          <a:bodyPr wrap="none" rtlCol="0">
            <a:spAutoFit/>
          </a:bodyPr>
          <a:lstStyle/>
          <a:p>
            <a:pPr algn="ctr"/>
            <a:r>
              <a:rPr lang="nl-BE" sz="2000" b="1" dirty="0">
                <a:solidFill>
                  <a:srgbClr val="002060"/>
                </a:solidFill>
                <a:latin typeface="Arial" panose="020B0604020202020204" pitchFamily="34" charset="0"/>
                <a:cs typeface="Arial" panose="020B0604020202020204" pitchFamily="34" charset="0"/>
              </a:rPr>
              <a:t>Functionele Analyse</a:t>
            </a:r>
          </a:p>
          <a:p>
            <a:pPr algn="ctr"/>
            <a:r>
              <a:rPr lang="nl-BE" sz="2000" b="1" dirty="0">
                <a:solidFill>
                  <a:srgbClr val="002060"/>
                </a:solidFill>
                <a:latin typeface="Arial" panose="020B0604020202020204" pitchFamily="34" charset="0"/>
                <a:cs typeface="Arial" panose="020B0604020202020204" pitchFamily="34" charset="0"/>
              </a:rPr>
              <a:t>Veerkracht: kenmerken</a:t>
            </a:r>
          </a:p>
          <a:p>
            <a:pPr algn="ctr"/>
            <a:r>
              <a:rPr lang="nl-BE" sz="2000" b="1" dirty="0">
                <a:solidFill>
                  <a:srgbClr val="002060"/>
                </a:solidFill>
                <a:latin typeface="Arial" panose="020B0604020202020204" pitchFamily="34" charset="0"/>
                <a:cs typeface="Arial" panose="020B0604020202020204" pitchFamily="34" charset="0"/>
              </a:rPr>
              <a:t>Burn-out: klachtenlijst</a:t>
            </a:r>
          </a:p>
          <a:p>
            <a:pPr algn="ctr"/>
            <a:r>
              <a:rPr lang="nl-BE" sz="2000" b="1" dirty="0">
                <a:solidFill>
                  <a:srgbClr val="002060"/>
                </a:solidFill>
                <a:latin typeface="Arial" panose="020B0604020202020204" pitchFamily="34" charset="0"/>
                <a:cs typeface="Arial" panose="020B0604020202020204" pitchFamily="34" charset="0"/>
              </a:rPr>
              <a:t>Persoonlijkheidskenmerken</a:t>
            </a:r>
          </a:p>
          <a:p>
            <a:pPr algn="ctr"/>
            <a:r>
              <a:rPr lang="nl-BE" sz="2000" b="1" dirty="0" err="1">
                <a:solidFill>
                  <a:srgbClr val="002060"/>
                </a:solidFill>
                <a:latin typeface="Arial" panose="020B0604020202020204" pitchFamily="34" charset="0"/>
                <a:cs typeface="Arial" panose="020B0604020202020204" pitchFamily="34" charset="0"/>
              </a:rPr>
              <a:t>Copingsmechanismen</a:t>
            </a:r>
            <a:endParaRPr lang="nl-BE" sz="2000" b="1" dirty="0">
              <a:solidFill>
                <a:srgbClr val="002060"/>
              </a:solidFill>
              <a:latin typeface="Arial" panose="020B0604020202020204" pitchFamily="34" charset="0"/>
              <a:cs typeface="Arial" panose="020B0604020202020204" pitchFamily="34" charset="0"/>
            </a:endParaRPr>
          </a:p>
          <a:p>
            <a:pPr algn="ctr"/>
            <a:r>
              <a:rPr lang="nl-BE" sz="2000" b="1" dirty="0">
                <a:solidFill>
                  <a:srgbClr val="002060"/>
                </a:solidFill>
                <a:latin typeface="Arial" panose="020B0604020202020204" pitchFamily="34" charset="0"/>
                <a:cs typeface="Arial" panose="020B0604020202020204" pitchFamily="34" charset="0"/>
              </a:rPr>
              <a:t>Huis van Werkvermogen</a:t>
            </a:r>
          </a:p>
          <a:p>
            <a:endParaRPr lang="nl-BE" sz="2000" b="1" dirty="0"/>
          </a:p>
        </p:txBody>
      </p:sp>
      <p:pic>
        <p:nvPicPr>
          <p:cNvPr id="21" name="Afbeelding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3215" y="352577"/>
            <a:ext cx="2540490" cy="2194459"/>
          </a:xfrm>
          <a:prstGeom prst="rect">
            <a:avLst/>
          </a:prstGeom>
        </p:spPr>
      </p:pic>
    </p:spTree>
    <p:extLst>
      <p:ext uri="{BB962C8B-B14F-4D97-AF65-F5344CB8AC3E}">
        <p14:creationId xmlns:p14="http://schemas.microsoft.com/office/powerpoint/2010/main" val="1462577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BE"/>
          </a:p>
        </p:txBody>
      </p:sp>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11</a:t>
            </a:fld>
            <a:endParaRPr lang="nl-BE"/>
          </a:p>
        </p:txBody>
      </p:sp>
      <p:sp>
        <p:nvSpPr>
          <p:cNvPr id="10" name="Tekstvak 9"/>
          <p:cNvSpPr txBox="1"/>
          <p:nvPr/>
        </p:nvSpPr>
        <p:spPr>
          <a:xfrm>
            <a:off x="8589476" y="812061"/>
            <a:ext cx="2945037" cy="1200329"/>
          </a:xfrm>
          <a:prstGeom prst="rect">
            <a:avLst/>
          </a:prstGeom>
          <a:noFill/>
        </p:spPr>
        <p:txBody>
          <a:bodyPr wrap="none" rtlCol="0">
            <a:spAutoFit/>
          </a:bodyPr>
          <a:lstStyle/>
          <a:p>
            <a:r>
              <a:rPr lang="nl-BE" sz="2400" dirty="0">
                <a:solidFill>
                  <a:schemeClr val="bg1"/>
                </a:solidFill>
                <a:latin typeface="Arial" panose="020B0604020202020204" pitchFamily="34" charset="0"/>
                <a:cs typeface="Arial" panose="020B0604020202020204" pitchFamily="34" charset="0"/>
              </a:rPr>
              <a:t>Coachvaardigheden</a:t>
            </a: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
        <p:nvSpPr>
          <p:cNvPr id="2" name="Tijdelijke aanduiding voor inhoud 1"/>
          <p:cNvSpPr>
            <a:spLocks noGrp="1"/>
          </p:cNvSpPr>
          <p:nvPr>
            <p:ph idx="1"/>
          </p:nvPr>
        </p:nvSpPr>
        <p:spPr/>
        <p:txBody>
          <a:bodyPr/>
          <a:lstStyle/>
          <a:p>
            <a:endParaRPr lang="nl-BE" dirty="0"/>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603" y="0"/>
            <a:ext cx="12192000" cy="7081024"/>
          </a:xfrm>
          <a:prstGeom prst="rect">
            <a:avLst/>
          </a:prstGeom>
        </p:spPr>
      </p:pic>
      <p:sp>
        <p:nvSpPr>
          <p:cNvPr id="14" name="Tekstvak 13"/>
          <p:cNvSpPr txBox="1"/>
          <p:nvPr/>
        </p:nvSpPr>
        <p:spPr>
          <a:xfrm>
            <a:off x="9352110" y="1065659"/>
            <a:ext cx="1023037" cy="461665"/>
          </a:xfrm>
          <a:prstGeom prst="rect">
            <a:avLst/>
          </a:prstGeom>
          <a:noFill/>
        </p:spPr>
        <p:txBody>
          <a:bodyPr wrap="none" rtlCol="0">
            <a:spAutoFit/>
          </a:bodyPr>
          <a:lstStyle/>
          <a:p>
            <a:r>
              <a:rPr lang="nl-BE" sz="2400" b="1" dirty="0">
                <a:solidFill>
                  <a:schemeClr val="bg1"/>
                </a:solidFill>
                <a:latin typeface="Arial" panose="020B0604020202020204" pitchFamily="34" charset="0"/>
                <a:cs typeface="Arial" panose="020B0604020202020204" pitchFamily="34" charset="0"/>
              </a:rPr>
              <a:t>Dag 1</a:t>
            </a:r>
          </a:p>
        </p:txBody>
      </p:sp>
      <p:sp>
        <p:nvSpPr>
          <p:cNvPr id="15" name="Rechthoek"/>
          <p:cNvSpPr/>
          <p:nvPr/>
        </p:nvSpPr>
        <p:spPr>
          <a:xfrm>
            <a:off x="7634798" y="0"/>
            <a:ext cx="4598766" cy="6937068"/>
          </a:xfrm>
          <a:prstGeom prst="rect">
            <a:avLst/>
          </a:prstGeom>
          <a:solidFill>
            <a:srgbClr val="002060"/>
          </a:soli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dirty="0"/>
          </a:p>
        </p:txBody>
      </p:sp>
      <p:sp>
        <p:nvSpPr>
          <p:cNvPr id="16" name="Tekstvak 15"/>
          <p:cNvSpPr txBox="1"/>
          <p:nvPr/>
        </p:nvSpPr>
        <p:spPr>
          <a:xfrm>
            <a:off x="8226822" y="852583"/>
            <a:ext cx="3414717" cy="461665"/>
          </a:xfrm>
          <a:prstGeom prst="rect">
            <a:avLst/>
          </a:prstGeom>
          <a:no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Dag 1:  Veerkracht</a:t>
            </a:r>
          </a:p>
        </p:txBody>
      </p:sp>
      <p:sp>
        <p:nvSpPr>
          <p:cNvPr id="17" name="Tekstvak 16"/>
          <p:cNvSpPr txBox="1"/>
          <p:nvPr/>
        </p:nvSpPr>
        <p:spPr>
          <a:xfrm>
            <a:off x="8089500" y="1903764"/>
            <a:ext cx="8473213" cy="502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457200" indent="-457200" defTabSz="308049" hangingPunct="0">
              <a:lnSpc>
                <a:spcPct val="120000"/>
              </a:lnSpc>
              <a:buAutoNum type="arabicPeriod"/>
            </a:pPr>
            <a:r>
              <a:rPr lang="nl-BE" sz="2000" dirty="0">
                <a:solidFill>
                  <a:schemeClr val="bg1"/>
                </a:solidFill>
                <a:latin typeface="Arial" panose="020B0604020202020204" pitchFamily="34" charset="0"/>
                <a:cs typeface="Arial" panose="020B0604020202020204" pitchFamily="34" charset="0"/>
              </a:rPr>
              <a:t>Ze accepteren situaties</a:t>
            </a:r>
          </a:p>
          <a:p>
            <a:pPr marL="457200" indent="-457200" defTabSz="308049" hangingPunct="0">
              <a:lnSpc>
                <a:spcPct val="120000"/>
              </a:lnSpc>
              <a:buAutoNum type="arabicPeriod"/>
            </a:pPr>
            <a:r>
              <a:rPr lang="nl-BE" sz="2000" dirty="0">
                <a:solidFill>
                  <a:schemeClr val="bg1"/>
                </a:solidFill>
                <a:latin typeface="Arial" panose="020B0604020202020204" pitchFamily="34" charset="0"/>
                <a:cs typeface="Arial" panose="020B0604020202020204" pitchFamily="34" charset="0"/>
              </a:rPr>
              <a:t>Ze accepteren zichzelf</a:t>
            </a:r>
          </a:p>
          <a:p>
            <a:pPr marL="457200" indent="-457200" defTabSz="308049" hangingPunct="0">
              <a:lnSpc>
                <a:spcPct val="120000"/>
              </a:lnSpc>
              <a:buAutoNum type="arabicPeriod"/>
            </a:pPr>
            <a:r>
              <a:rPr lang="nl-BE" sz="2000" dirty="0">
                <a:solidFill>
                  <a:schemeClr val="bg1"/>
                </a:solidFill>
                <a:latin typeface="Arial" panose="020B0604020202020204" pitchFamily="34" charset="0"/>
                <a:cs typeface="Arial" panose="020B0604020202020204" pitchFamily="34" charset="0"/>
              </a:rPr>
              <a:t>Ze zijn oplossingsgericht</a:t>
            </a:r>
          </a:p>
          <a:p>
            <a:pPr marL="457200" indent="-457200" defTabSz="308049" hangingPunct="0">
              <a:lnSpc>
                <a:spcPct val="120000"/>
              </a:lnSpc>
              <a:buAutoNum type="arabicPeriod"/>
            </a:pPr>
            <a:r>
              <a:rPr lang="nl-BE" sz="2000" dirty="0">
                <a:solidFill>
                  <a:schemeClr val="bg1"/>
                </a:solidFill>
                <a:latin typeface="Arial" panose="020B0604020202020204" pitchFamily="34" charset="0"/>
                <a:cs typeface="Arial" panose="020B0604020202020204" pitchFamily="34" charset="0"/>
              </a:rPr>
              <a:t>Leren uit ervaringen</a:t>
            </a:r>
          </a:p>
          <a:p>
            <a:pPr marL="457200" indent="-457200" defTabSz="308049" hangingPunct="0">
              <a:lnSpc>
                <a:spcPct val="120000"/>
              </a:lnSpc>
              <a:buAutoNum type="arabicPeriod"/>
            </a:pPr>
            <a:r>
              <a:rPr lang="nl-BE" sz="2000" dirty="0">
                <a:solidFill>
                  <a:schemeClr val="bg1"/>
                </a:solidFill>
                <a:latin typeface="Arial" panose="020B0604020202020204" pitchFamily="34" charset="0"/>
                <a:cs typeface="Arial" panose="020B0604020202020204" pitchFamily="34" charset="0"/>
              </a:rPr>
              <a:t>Communiceren effectief</a:t>
            </a:r>
          </a:p>
          <a:p>
            <a:pPr marL="457200" indent="-457200" defTabSz="308049" hangingPunct="0">
              <a:lnSpc>
                <a:spcPct val="120000"/>
              </a:lnSpc>
              <a:buAutoNum type="arabicPeriod"/>
            </a:pPr>
            <a:r>
              <a:rPr lang="nl-BE" sz="2000" dirty="0">
                <a:solidFill>
                  <a:schemeClr val="bg1"/>
                </a:solidFill>
                <a:latin typeface="Arial" panose="020B0604020202020204" pitchFamily="34" charset="0"/>
                <a:cs typeface="Arial" panose="020B0604020202020204" pitchFamily="34" charset="0"/>
              </a:rPr>
              <a:t>Ze geloven en hebben </a:t>
            </a:r>
          </a:p>
          <a:p>
            <a:pPr defTabSz="308049" hangingPunct="0">
              <a:lnSpc>
                <a:spcPct val="120000"/>
              </a:lnSpc>
            </a:pPr>
            <a:r>
              <a:rPr lang="nl-BE" sz="2000" dirty="0">
                <a:solidFill>
                  <a:schemeClr val="bg1"/>
                </a:solidFill>
                <a:latin typeface="Arial" panose="020B0604020202020204" pitchFamily="34" charset="0"/>
                <a:cs typeface="Arial" panose="020B0604020202020204" pitchFamily="34" charset="0"/>
              </a:rPr>
              <a:t>      vertrouwen</a:t>
            </a:r>
          </a:p>
          <a:p>
            <a:pPr marL="457200" indent="-457200" defTabSz="308049" hangingPunct="0">
              <a:lnSpc>
                <a:spcPct val="120000"/>
              </a:lnSpc>
              <a:buAutoNum type="arabicPlain" startAt="7"/>
            </a:pPr>
            <a:r>
              <a:rPr lang="nl-BE" sz="2000" dirty="0">
                <a:solidFill>
                  <a:schemeClr val="bg1"/>
                </a:solidFill>
                <a:latin typeface="Arial" panose="020B0604020202020204" pitchFamily="34" charset="0"/>
                <a:cs typeface="Arial" panose="020B0604020202020204" pitchFamily="34" charset="0"/>
              </a:rPr>
              <a:t>Ze staan in verbinding </a:t>
            </a:r>
          </a:p>
          <a:p>
            <a:pPr defTabSz="308049" hangingPunct="0">
              <a:lnSpc>
                <a:spcPct val="120000"/>
              </a:lnSpc>
            </a:pPr>
            <a:r>
              <a:rPr lang="nl-BE" sz="2000" dirty="0">
                <a:solidFill>
                  <a:schemeClr val="bg1"/>
                </a:solidFill>
                <a:latin typeface="Arial" panose="020B0604020202020204" pitchFamily="34" charset="0"/>
                <a:cs typeface="Arial" panose="020B0604020202020204" pitchFamily="34" charset="0"/>
              </a:rPr>
              <a:t>     met de maatschappij en </a:t>
            </a:r>
          </a:p>
          <a:p>
            <a:pPr defTabSz="308049" hangingPunct="0">
              <a:lnSpc>
                <a:spcPct val="120000"/>
              </a:lnSpc>
            </a:pPr>
            <a:r>
              <a:rPr lang="nl-BE" sz="2000" dirty="0">
                <a:solidFill>
                  <a:schemeClr val="bg1"/>
                </a:solidFill>
                <a:latin typeface="Arial" panose="020B0604020202020204" pitchFamily="34" charset="0"/>
                <a:cs typeface="Arial" panose="020B0604020202020204" pitchFamily="34" charset="0"/>
              </a:rPr>
              <a:t>     de wereld</a:t>
            </a:r>
          </a:p>
          <a:p>
            <a:pPr marL="457200" indent="-457200" defTabSz="308049" hangingPunct="0">
              <a:lnSpc>
                <a:spcPct val="120000"/>
              </a:lnSpc>
              <a:buAutoNum type="arabicPeriod"/>
            </a:pPr>
            <a:endParaRPr lang="nl-BE" sz="2400" dirty="0">
              <a:solidFill>
                <a:schemeClr val="bg1"/>
              </a:solidFill>
              <a:latin typeface="Arial" panose="020B0604020202020204" pitchFamily="34" charset="0"/>
              <a:cs typeface="Arial" panose="020B0604020202020204" pitchFamily="34" charset="0"/>
            </a:endParaRPr>
          </a:p>
          <a:p>
            <a:pPr marL="457200" indent="-457200" defTabSz="308049" hangingPunct="0">
              <a:lnSpc>
                <a:spcPct val="120000"/>
              </a:lnSpc>
              <a:buAutoNum type="arabicPeriod"/>
            </a:pPr>
            <a:endParaRPr lang="nl-BE" sz="2400" dirty="0">
              <a:solidFill>
                <a:srgbClr val="002060"/>
              </a:solidFill>
              <a:latin typeface="Arial" panose="020B0604020202020204" pitchFamily="34" charset="0"/>
              <a:cs typeface="Arial" panose="020B0604020202020204" pitchFamily="34" charset="0"/>
            </a:endParaRPr>
          </a:p>
          <a:p>
            <a:pPr marL="457200" indent="-457200" defTabSz="308049" hangingPunct="0">
              <a:lnSpc>
                <a:spcPct val="120000"/>
              </a:lnSpc>
              <a:buAutoNum type="arabicPeriod"/>
            </a:pPr>
            <a:endParaRPr lang="nl-BE" sz="2400" dirty="0">
              <a:solidFill>
                <a:srgbClr val="002060"/>
              </a:solidFill>
              <a:latin typeface="Arial" panose="020B0604020202020204" pitchFamily="34" charset="0"/>
              <a:cs typeface="Arial" panose="020B0604020202020204" pitchFamily="34" charset="0"/>
            </a:endParaRPr>
          </a:p>
        </p:txBody>
      </p:sp>
      <p:sp>
        <p:nvSpPr>
          <p:cNvPr id="3" name="Rechthoek 2"/>
          <p:cNvSpPr/>
          <p:nvPr/>
        </p:nvSpPr>
        <p:spPr>
          <a:xfrm>
            <a:off x="9538236" y="6151488"/>
            <a:ext cx="2328489" cy="646331"/>
          </a:xfrm>
          <a:prstGeom prst="rect">
            <a:avLst/>
          </a:prstGeom>
        </p:spPr>
        <p:txBody>
          <a:bodyPr wrap="square">
            <a:spAutoFit/>
          </a:bodyPr>
          <a:lstStyle/>
          <a:p>
            <a:r>
              <a:rPr lang="nl-BE" dirty="0">
                <a:solidFill>
                  <a:schemeClr val="bg1"/>
                </a:solidFill>
                <a:latin typeface="Arial" panose="020B0604020202020204" pitchFamily="34" charset="0"/>
                <a:cs typeface="Arial" panose="020B0604020202020204" pitchFamily="34" charset="0"/>
              </a:rPr>
              <a:t>Prof Erwin R. </a:t>
            </a:r>
            <a:r>
              <a:rPr lang="nl-BE" dirty="0" err="1">
                <a:solidFill>
                  <a:schemeClr val="bg1"/>
                </a:solidFill>
                <a:latin typeface="Arial" panose="020B0604020202020204" pitchFamily="34" charset="0"/>
                <a:cs typeface="Arial" panose="020B0604020202020204" pitchFamily="34" charset="0"/>
              </a:rPr>
              <a:t>Seydel</a:t>
            </a:r>
            <a:br>
              <a:rPr lang="nl-BE" sz="2000" dirty="0">
                <a:solidFill>
                  <a:schemeClr val="bg1"/>
                </a:solidFill>
                <a:latin typeface="Arial" panose="020B0604020202020204" pitchFamily="34" charset="0"/>
                <a:cs typeface="Arial" panose="020B0604020202020204" pitchFamily="34" charset="0"/>
              </a:rPr>
            </a:br>
            <a:endParaRPr lang="nl-BE" dirty="0">
              <a:solidFill>
                <a:schemeClr val="bg1"/>
              </a:solidFill>
            </a:endParaRPr>
          </a:p>
        </p:txBody>
      </p:sp>
    </p:spTree>
    <p:extLst>
      <p:ext uri="{BB962C8B-B14F-4D97-AF65-F5344CB8AC3E}">
        <p14:creationId xmlns:p14="http://schemas.microsoft.com/office/powerpoint/2010/main" val="321102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BE"/>
          </a:p>
        </p:txBody>
      </p:sp>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12</a:t>
            </a:fld>
            <a:endParaRPr lang="nl-BE"/>
          </a:p>
        </p:txBody>
      </p:sp>
      <p:sp>
        <p:nvSpPr>
          <p:cNvPr id="9" name="Rechthoek"/>
          <p:cNvSpPr/>
          <p:nvPr/>
        </p:nvSpPr>
        <p:spPr>
          <a:xfrm>
            <a:off x="7634798" y="0"/>
            <a:ext cx="4598766" cy="6937068"/>
          </a:xfrm>
          <a:prstGeom prst="rect">
            <a:avLst/>
          </a:prstGeom>
          <a:solidFill>
            <a:srgbClr val="002060"/>
          </a:soli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sp>
        <p:nvSpPr>
          <p:cNvPr id="2" name="Tijdelijke aanduiding voor inhoud 1"/>
          <p:cNvSpPr>
            <a:spLocks noGrp="1"/>
          </p:cNvSpPr>
          <p:nvPr>
            <p:ph idx="1"/>
          </p:nvPr>
        </p:nvSpPr>
        <p:spPr/>
        <p:txBody>
          <a:bodyPr/>
          <a:lstStyle/>
          <a:p>
            <a:endParaRPr lang="nl-BE"/>
          </a:p>
        </p:txBody>
      </p:sp>
      <p:pic>
        <p:nvPicPr>
          <p:cNvPr id="3" name="Afbeelding 2"/>
          <p:cNvPicPr>
            <a:picLocks noChangeAspect="1"/>
          </p:cNvPicPr>
          <p:nvPr/>
        </p:nvPicPr>
        <p:blipFill>
          <a:blip r:embed="rId2"/>
          <a:stretch>
            <a:fillRect/>
          </a:stretch>
        </p:blipFill>
        <p:spPr>
          <a:xfrm>
            <a:off x="0" y="447594"/>
            <a:ext cx="7634798" cy="6041879"/>
          </a:xfrm>
          <a:prstGeom prst="rect">
            <a:avLst/>
          </a:prstGeom>
        </p:spPr>
      </p:pic>
      <p:sp>
        <p:nvSpPr>
          <p:cNvPr id="10" name="Tekstvak 9"/>
          <p:cNvSpPr txBox="1"/>
          <p:nvPr/>
        </p:nvSpPr>
        <p:spPr>
          <a:xfrm>
            <a:off x="7960414" y="2378440"/>
            <a:ext cx="3947531" cy="3354765"/>
          </a:xfrm>
          <a:prstGeom prst="rect">
            <a:avLst/>
          </a:prstGeom>
          <a:noFill/>
        </p:spPr>
        <p:txBody>
          <a:bodyPr wrap="square" rtlCol="0">
            <a:spAutoFit/>
          </a:bodyPr>
          <a:lstStyle/>
          <a:p>
            <a:r>
              <a:rPr lang="nl-BE" sz="2000" dirty="0">
                <a:solidFill>
                  <a:schemeClr val="bg1"/>
                </a:solidFill>
                <a:latin typeface="Arial" panose="020B0604020202020204" pitchFamily="34" charset="0"/>
                <a:cs typeface="Arial" panose="020B0604020202020204" pitchFamily="34" charset="0"/>
              </a:rPr>
              <a:t>Klachten zijn signalen van verminderde veerkracht</a:t>
            </a:r>
          </a:p>
          <a:p>
            <a:endParaRPr lang="nl-BE" sz="2000" dirty="0">
              <a:solidFill>
                <a:schemeClr val="bg1"/>
              </a:solidFill>
              <a:latin typeface="Arial" panose="020B0604020202020204" pitchFamily="34" charset="0"/>
              <a:cs typeface="Arial" panose="020B0604020202020204" pitchFamily="34" charset="0"/>
            </a:endParaRPr>
          </a:p>
          <a:p>
            <a:r>
              <a:rPr lang="nl-BE" sz="2000" dirty="0">
                <a:solidFill>
                  <a:schemeClr val="bg1"/>
                </a:solidFill>
                <a:latin typeface="Arial" panose="020B0604020202020204" pitchFamily="34" charset="0"/>
                <a:cs typeface="Arial" panose="020B0604020202020204" pitchFamily="34" charset="0"/>
              </a:rPr>
              <a:t>Een coach heeft inzicht en geeft educatie.</a:t>
            </a:r>
          </a:p>
          <a:p>
            <a:endParaRPr lang="nl-BE" sz="2000" dirty="0">
              <a:solidFill>
                <a:schemeClr val="bg1"/>
              </a:solidFill>
              <a:latin typeface="Arial" panose="020B0604020202020204" pitchFamily="34" charset="0"/>
              <a:cs typeface="Arial" panose="020B0604020202020204" pitchFamily="34" charset="0"/>
            </a:endParaRPr>
          </a:p>
          <a:p>
            <a:r>
              <a:rPr lang="nl-BE" sz="2000" dirty="0">
                <a:solidFill>
                  <a:schemeClr val="bg1"/>
                </a:solidFill>
                <a:latin typeface="Arial" panose="020B0604020202020204" pitchFamily="34" charset="0"/>
                <a:cs typeface="Arial" panose="020B0604020202020204" pitchFamily="34" charset="0"/>
              </a:rPr>
              <a:t>Plan van aanpak</a:t>
            </a: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
        <p:nvSpPr>
          <p:cNvPr id="11" name="Tekstvak 10"/>
          <p:cNvSpPr txBox="1"/>
          <p:nvPr/>
        </p:nvSpPr>
        <p:spPr>
          <a:xfrm>
            <a:off x="8226822" y="830681"/>
            <a:ext cx="3414717" cy="830997"/>
          </a:xfrm>
          <a:prstGeom prst="rect">
            <a:avLst/>
          </a:prstGeom>
          <a:no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Dag 2:  Stress &amp; </a:t>
            </a:r>
          </a:p>
          <a:p>
            <a:pPr algn="ctr"/>
            <a:r>
              <a:rPr lang="nl-BE" sz="2400" b="1" dirty="0" err="1">
                <a:solidFill>
                  <a:schemeClr val="bg1"/>
                </a:solidFill>
                <a:latin typeface="Arial" panose="020B0604020202020204" pitchFamily="34" charset="0"/>
                <a:cs typeface="Arial" panose="020B0604020202020204" pitchFamily="34" charset="0"/>
              </a:rPr>
              <a:t>Burn</a:t>
            </a:r>
            <a:r>
              <a:rPr lang="nl-BE" sz="2400" b="1" dirty="0">
                <a:solidFill>
                  <a:schemeClr val="bg1"/>
                </a:solidFill>
                <a:latin typeface="Arial" panose="020B0604020202020204" pitchFamily="34" charset="0"/>
                <a:cs typeface="Arial" panose="020B0604020202020204" pitchFamily="34" charset="0"/>
              </a:rPr>
              <a:t>- out als signaal</a:t>
            </a:r>
          </a:p>
        </p:txBody>
      </p:sp>
    </p:spTree>
    <p:extLst>
      <p:ext uri="{BB962C8B-B14F-4D97-AF65-F5344CB8AC3E}">
        <p14:creationId xmlns:p14="http://schemas.microsoft.com/office/powerpoint/2010/main" val="376196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BE"/>
          </a:p>
        </p:txBody>
      </p:sp>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13</a:t>
            </a:fld>
            <a:endParaRPr lang="nl-BE"/>
          </a:p>
        </p:txBody>
      </p:sp>
      <p:sp>
        <p:nvSpPr>
          <p:cNvPr id="9" name="Rechthoek"/>
          <p:cNvSpPr/>
          <p:nvPr/>
        </p:nvSpPr>
        <p:spPr>
          <a:xfrm>
            <a:off x="7634798" y="0"/>
            <a:ext cx="4598766" cy="6937068"/>
          </a:xfrm>
          <a:prstGeom prst="rect">
            <a:avLst/>
          </a:prstGeom>
          <a:solidFill>
            <a:srgbClr val="002060"/>
          </a:soli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sp>
        <p:nvSpPr>
          <p:cNvPr id="2" name="Tijdelijke aanduiding voor inhoud 1"/>
          <p:cNvSpPr>
            <a:spLocks noGrp="1"/>
          </p:cNvSpPr>
          <p:nvPr>
            <p:ph idx="1"/>
          </p:nvPr>
        </p:nvSpPr>
        <p:spPr/>
        <p:txBody>
          <a:bodyPr/>
          <a:lstStyle/>
          <a:p>
            <a:endParaRPr lang="nl-BE"/>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796636" y="365125"/>
            <a:ext cx="6235390" cy="5913011"/>
          </a:xfrm>
          <a:prstGeom prst="rect">
            <a:avLst/>
          </a:prstGeom>
          <a:noFill/>
          <a:ln>
            <a:noFill/>
          </a:ln>
        </p:spPr>
      </p:pic>
      <p:sp>
        <p:nvSpPr>
          <p:cNvPr id="8" name="Tekstvak 7"/>
          <p:cNvSpPr txBox="1"/>
          <p:nvPr/>
        </p:nvSpPr>
        <p:spPr>
          <a:xfrm>
            <a:off x="8226822" y="830681"/>
            <a:ext cx="3414717" cy="830997"/>
          </a:xfrm>
          <a:prstGeom prst="rect">
            <a:avLst/>
          </a:prstGeom>
          <a:no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Dag 3:  Coachen op gezondheidsniveau</a:t>
            </a:r>
          </a:p>
        </p:txBody>
      </p:sp>
      <p:sp>
        <p:nvSpPr>
          <p:cNvPr id="10" name="Tekstvak 9"/>
          <p:cNvSpPr txBox="1"/>
          <p:nvPr/>
        </p:nvSpPr>
        <p:spPr>
          <a:xfrm>
            <a:off x="7960414" y="2378440"/>
            <a:ext cx="3947531" cy="4031873"/>
          </a:xfrm>
          <a:prstGeom prst="rect">
            <a:avLst/>
          </a:prstGeom>
          <a:noFill/>
        </p:spPr>
        <p:txBody>
          <a:bodyPr wrap="square" rtlCol="0">
            <a:spAutoFit/>
          </a:bodyPr>
          <a:lstStyle/>
          <a:p>
            <a:r>
              <a:rPr lang="nl-BE" sz="2000" dirty="0">
                <a:solidFill>
                  <a:schemeClr val="bg1"/>
                </a:solidFill>
                <a:latin typeface="Arial" panose="020B0604020202020204" pitchFamily="34" charset="0"/>
                <a:cs typeface="Arial" panose="020B0604020202020204" pitchFamily="34" charset="0"/>
              </a:rPr>
              <a:t>De basis van veerkracht:</a:t>
            </a:r>
          </a:p>
          <a:p>
            <a:endParaRPr lang="nl-BE"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000" dirty="0">
                <a:solidFill>
                  <a:schemeClr val="bg1"/>
                </a:solidFill>
                <a:latin typeface="Arial" panose="020B0604020202020204" pitchFamily="34" charset="0"/>
                <a:cs typeface="Arial" panose="020B0604020202020204" pitchFamily="34" charset="0"/>
              </a:rPr>
              <a:t>Gezond voedingspatroon</a:t>
            </a:r>
          </a:p>
          <a:p>
            <a:endParaRPr lang="nl-BE"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000" dirty="0">
                <a:solidFill>
                  <a:schemeClr val="bg1"/>
                </a:solidFill>
                <a:latin typeface="Arial" panose="020B0604020202020204" pitchFamily="34" charset="0"/>
                <a:cs typeface="Arial" panose="020B0604020202020204" pitchFamily="34" charset="0"/>
              </a:rPr>
              <a:t>Gezond bewegingspatroon</a:t>
            </a:r>
          </a:p>
          <a:p>
            <a:endParaRPr lang="nl-BE"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000" dirty="0">
                <a:solidFill>
                  <a:schemeClr val="bg1"/>
                </a:solidFill>
                <a:latin typeface="Arial" panose="020B0604020202020204" pitchFamily="34" charset="0"/>
                <a:cs typeface="Arial" panose="020B0604020202020204" pitchFamily="34" charset="0"/>
              </a:rPr>
              <a:t>Gezond slaappatroon</a:t>
            </a:r>
          </a:p>
          <a:p>
            <a:endParaRPr lang="nl-BE" sz="20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1520792" y="4851132"/>
            <a:ext cx="1655545" cy="1477328"/>
          </a:xfrm>
          <a:prstGeom prst="rect">
            <a:avLst/>
          </a:prstGeom>
          <a:solidFill>
            <a:schemeClr val="bg1"/>
          </a:solidFill>
        </p:spPr>
        <p:txBody>
          <a:bodyPr wrap="square" rtlCol="0">
            <a:spAutoFit/>
          </a:bodyPr>
          <a:lstStyle/>
          <a:p>
            <a:endParaRPr lang="nl-BE" dirty="0"/>
          </a:p>
          <a:p>
            <a:endParaRPr lang="nl-BE" dirty="0"/>
          </a:p>
          <a:p>
            <a:endParaRPr lang="nl-BE" dirty="0"/>
          </a:p>
          <a:p>
            <a:endParaRPr lang="nl-BE" dirty="0"/>
          </a:p>
          <a:p>
            <a:endParaRPr lang="nl-BE" dirty="0"/>
          </a:p>
        </p:txBody>
      </p:sp>
      <p:sp>
        <p:nvSpPr>
          <p:cNvPr id="4" name="Pijl-rechts 3"/>
          <p:cNvSpPr/>
          <p:nvPr/>
        </p:nvSpPr>
        <p:spPr>
          <a:xfrm>
            <a:off x="933651" y="4976261"/>
            <a:ext cx="2030930" cy="93603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GEZONDHEID</a:t>
            </a:r>
          </a:p>
        </p:txBody>
      </p:sp>
    </p:spTree>
    <p:extLst>
      <p:ext uri="{BB962C8B-B14F-4D97-AF65-F5344CB8AC3E}">
        <p14:creationId xmlns:p14="http://schemas.microsoft.com/office/powerpoint/2010/main" val="365692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BE"/>
          </a:p>
        </p:txBody>
      </p:sp>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14</a:t>
            </a:fld>
            <a:endParaRPr lang="nl-BE"/>
          </a:p>
        </p:txBody>
      </p:sp>
      <p:sp>
        <p:nvSpPr>
          <p:cNvPr id="9" name="Rechthoek"/>
          <p:cNvSpPr/>
          <p:nvPr/>
        </p:nvSpPr>
        <p:spPr>
          <a:xfrm>
            <a:off x="7634798" y="0"/>
            <a:ext cx="4598766" cy="6937068"/>
          </a:xfrm>
          <a:prstGeom prst="rect">
            <a:avLst/>
          </a:prstGeom>
          <a:solidFill>
            <a:srgbClr val="002060"/>
          </a:soli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sp>
        <p:nvSpPr>
          <p:cNvPr id="2" name="Tijdelijke aanduiding voor inhoud 1"/>
          <p:cNvSpPr>
            <a:spLocks noGrp="1"/>
          </p:cNvSpPr>
          <p:nvPr>
            <p:ph idx="1"/>
          </p:nvPr>
        </p:nvSpPr>
        <p:spPr/>
        <p:txBody>
          <a:bodyPr/>
          <a:lstStyle/>
          <a:p>
            <a:endParaRPr lang="nl-BE"/>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796636" y="365125"/>
            <a:ext cx="6235390" cy="5913011"/>
          </a:xfrm>
          <a:prstGeom prst="rect">
            <a:avLst/>
          </a:prstGeom>
          <a:noFill/>
          <a:ln>
            <a:noFill/>
          </a:ln>
        </p:spPr>
      </p:pic>
      <p:sp>
        <p:nvSpPr>
          <p:cNvPr id="8" name="Tekstvak 7"/>
          <p:cNvSpPr txBox="1"/>
          <p:nvPr/>
        </p:nvSpPr>
        <p:spPr>
          <a:xfrm>
            <a:off x="8226822" y="830681"/>
            <a:ext cx="3414717" cy="1200329"/>
          </a:xfrm>
          <a:prstGeom prst="rect">
            <a:avLst/>
          </a:prstGeom>
          <a:noFill/>
        </p:spPr>
        <p:txBody>
          <a:bodyPr wrap="square" rtlCol="0">
            <a:spAutoFit/>
          </a:bodyPr>
          <a:lstStyle/>
          <a:p>
            <a:pPr algn="ctr"/>
            <a:r>
              <a:rPr lang="nl-BE" sz="2400" b="1" dirty="0">
                <a:solidFill>
                  <a:schemeClr val="bg1"/>
                </a:solidFill>
                <a:latin typeface="Arial" panose="020B0604020202020204" pitchFamily="34" charset="0"/>
                <a:cs typeface="Arial" panose="020B0604020202020204" pitchFamily="34" charset="0"/>
              </a:rPr>
              <a:t>Dag 4:  Coachen op competentie- en waarden-niveau</a:t>
            </a:r>
          </a:p>
        </p:txBody>
      </p:sp>
      <p:sp>
        <p:nvSpPr>
          <p:cNvPr id="10" name="Tekstvak 9"/>
          <p:cNvSpPr txBox="1"/>
          <p:nvPr/>
        </p:nvSpPr>
        <p:spPr>
          <a:xfrm>
            <a:off x="8124613" y="2732613"/>
            <a:ext cx="3947531" cy="2062103"/>
          </a:xfrm>
          <a:prstGeom prst="rect">
            <a:avLst/>
          </a:prstGeom>
          <a:noFill/>
        </p:spPr>
        <p:txBody>
          <a:bodyPr wrap="square" rtlCol="0">
            <a:spAutoFit/>
          </a:bodyPr>
          <a:lstStyle/>
          <a:p>
            <a:endParaRPr lang="nl-BE" sz="2000" dirty="0">
              <a:solidFill>
                <a:schemeClr val="bg1"/>
              </a:solidFill>
              <a:latin typeface="Arial" panose="020B0604020202020204" pitchFamily="34" charset="0"/>
              <a:cs typeface="Arial" panose="020B0604020202020204" pitchFamily="34" charset="0"/>
            </a:endParaRPr>
          </a:p>
          <a:p>
            <a:r>
              <a:rPr lang="nl-BE" sz="2000" dirty="0">
                <a:solidFill>
                  <a:schemeClr val="bg1"/>
                </a:solidFill>
                <a:latin typeface="Arial" panose="020B0604020202020204" pitchFamily="34" charset="0"/>
                <a:cs typeface="Arial" panose="020B0604020202020204" pitchFamily="34" charset="0"/>
              </a:rPr>
              <a:t>‘</a:t>
            </a:r>
            <a:r>
              <a:rPr lang="nl-BE" sz="2000" i="1" dirty="0">
                <a:solidFill>
                  <a:schemeClr val="bg1"/>
                </a:solidFill>
                <a:latin typeface="Arial" panose="020B0604020202020204" pitchFamily="34" charset="0"/>
                <a:cs typeface="Arial" panose="020B0604020202020204" pitchFamily="34" charset="0"/>
              </a:rPr>
              <a:t>Competenties en waarden kunnen sterke energiegevers maar ook energienemers zijn.’</a:t>
            </a:r>
            <a:endParaRPr lang="nl-BE" sz="2400" i="1"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1471845" y="3498933"/>
            <a:ext cx="1655545" cy="1477328"/>
          </a:xfrm>
          <a:prstGeom prst="rect">
            <a:avLst/>
          </a:prstGeom>
          <a:solidFill>
            <a:schemeClr val="bg1"/>
          </a:solidFill>
        </p:spPr>
        <p:txBody>
          <a:bodyPr wrap="square" rtlCol="0">
            <a:spAutoFit/>
          </a:bodyPr>
          <a:lstStyle/>
          <a:p>
            <a:endParaRPr lang="nl-BE" dirty="0"/>
          </a:p>
          <a:p>
            <a:endParaRPr lang="nl-BE" dirty="0"/>
          </a:p>
          <a:p>
            <a:endParaRPr lang="nl-BE" dirty="0"/>
          </a:p>
          <a:p>
            <a:endParaRPr lang="nl-BE" dirty="0"/>
          </a:p>
          <a:p>
            <a:endParaRPr lang="nl-BE" dirty="0"/>
          </a:p>
        </p:txBody>
      </p:sp>
      <p:sp>
        <p:nvSpPr>
          <p:cNvPr id="4" name="Pijl-rechts 3"/>
          <p:cNvSpPr/>
          <p:nvPr/>
        </p:nvSpPr>
        <p:spPr>
          <a:xfrm>
            <a:off x="959374" y="3426636"/>
            <a:ext cx="2030930" cy="93603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WAARDEN</a:t>
            </a:r>
          </a:p>
        </p:txBody>
      </p:sp>
      <p:sp>
        <p:nvSpPr>
          <p:cNvPr id="11" name="Pijl-rechts 10"/>
          <p:cNvSpPr/>
          <p:nvPr/>
        </p:nvSpPr>
        <p:spPr>
          <a:xfrm>
            <a:off x="959374" y="4372301"/>
            <a:ext cx="2030930" cy="93603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COMPETENTIES</a:t>
            </a:r>
          </a:p>
        </p:txBody>
      </p:sp>
    </p:spTree>
    <p:extLst>
      <p:ext uri="{BB962C8B-B14F-4D97-AF65-F5344CB8AC3E}">
        <p14:creationId xmlns:p14="http://schemas.microsoft.com/office/powerpoint/2010/main" val="679153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4</a:t>
            </a:r>
          </a:p>
        </p:txBody>
      </p:sp>
      <p:sp>
        <p:nvSpPr>
          <p:cNvPr id="7" name="Tekstvak 6">
            <a:extLst>
              <a:ext uri="{FF2B5EF4-FFF2-40B4-BE49-F238E27FC236}">
                <a16:creationId xmlns:a16="http://schemas.microsoft.com/office/drawing/2014/main" id="{3FCD77BD-A9B6-4B2F-9C50-F7F5D5180323}"/>
              </a:ext>
            </a:extLst>
          </p:cNvPr>
          <p:cNvSpPr txBox="1"/>
          <p:nvPr/>
        </p:nvSpPr>
        <p:spPr>
          <a:xfrm>
            <a:off x="2680110" y="2698939"/>
            <a:ext cx="1467068" cy="2400657"/>
          </a:xfrm>
          <a:prstGeom prst="rect">
            <a:avLst/>
          </a:prstGeom>
          <a:noFill/>
        </p:spPr>
        <p:txBody>
          <a:bodyPr wrap="none" rtlCol="0">
            <a:spAutoFit/>
          </a:bodyPr>
          <a:lstStyle/>
          <a:p>
            <a:r>
              <a:rPr lang="nl-BE" sz="15000" dirty="0">
                <a:solidFill>
                  <a:schemeClr val="bg1"/>
                </a:solidFill>
                <a:latin typeface="Arial" panose="020B0604020202020204" pitchFamily="34" charset="0"/>
                <a:cs typeface="Arial" panose="020B0604020202020204" pitchFamily="34" charset="0"/>
              </a:rPr>
              <a:t>A</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677696" y="4682868"/>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Coachen op competentie-niveau</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2924619748"/>
      </p:ext>
    </p:extLst>
  </p:cSld>
  <p:clrMapOvr>
    <a:masterClrMapping/>
  </p:clrMapOvr>
  <p:transition spd="med" advTm="199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6" name="Titel 1"/>
          <p:cNvSpPr>
            <a:spLocks noGrp="1"/>
          </p:cNvSpPr>
          <p:nvPr>
            <p:ph type="title"/>
          </p:nvPr>
        </p:nvSpPr>
        <p:spPr>
          <a:xfrm>
            <a:off x="2129777" y="432614"/>
            <a:ext cx="10515600" cy="1325563"/>
          </a:xfrm>
        </p:spPr>
        <p:txBody>
          <a:bodyPr/>
          <a:lstStyle/>
          <a:p>
            <a:r>
              <a:rPr lang="nl-BE" dirty="0">
                <a:solidFill>
                  <a:srgbClr val="002060"/>
                </a:solidFill>
                <a:latin typeface="Arial" panose="020B0604020202020204" pitchFamily="34" charset="0"/>
                <a:cs typeface="Arial" panose="020B0604020202020204" pitchFamily="34" charset="0"/>
              </a:rPr>
              <a:t> Competenties</a:t>
            </a:r>
          </a:p>
        </p:txBody>
      </p:sp>
      <p:sp>
        <p:nvSpPr>
          <p:cNvPr id="3" name="Tekstvak 2"/>
          <p:cNvSpPr txBox="1"/>
          <p:nvPr/>
        </p:nvSpPr>
        <p:spPr>
          <a:xfrm>
            <a:off x="2329312" y="1546421"/>
            <a:ext cx="9144001" cy="5016758"/>
          </a:xfrm>
          <a:prstGeom prst="rect">
            <a:avLst/>
          </a:prstGeom>
          <a:noFill/>
        </p:spPr>
        <p:txBody>
          <a:bodyPr wrap="square" rtlCol="0">
            <a:spAutoFit/>
          </a:bodyPr>
          <a:lstStyle/>
          <a:p>
            <a:endParaRPr lang="nl-NL" sz="2000" dirty="0">
              <a:solidFill>
                <a:srgbClr val="002060"/>
              </a:solidFill>
              <a:latin typeface="Arial" panose="020B0604020202020204" pitchFamily="34" charset="0"/>
              <a:cs typeface="Arial" panose="020B0604020202020204" pitchFamily="34" charset="0"/>
            </a:endParaRPr>
          </a:p>
          <a:p>
            <a:endParaRPr lang="nl-NL" sz="2000" dirty="0">
              <a:solidFill>
                <a:srgbClr val="002060"/>
              </a:solidFill>
              <a:latin typeface="Arial" panose="020B0604020202020204" pitchFamily="34" charset="0"/>
              <a:cs typeface="Arial" panose="020B0604020202020204" pitchFamily="34" charset="0"/>
            </a:endParaRPr>
          </a:p>
          <a:p>
            <a:r>
              <a:rPr lang="nl-NL" sz="2000" dirty="0">
                <a:solidFill>
                  <a:srgbClr val="002060"/>
                </a:solidFill>
                <a:latin typeface="Arial" panose="020B0604020202020204" pitchFamily="34" charset="0"/>
                <a:cs typeface="Arial" panose="020B0604020202020204" pitchFamily="34" charset="0"/>
              </a:rPr>
              <a:t>De betekenis van een competentie is het vermogen hebben om een handeling bekwaam uit te voeren of een probleem juist op te lossen. </a:t>
            </a:r>
          </a:p>
          <a:p>
            <a:endParaRPr lang="nl-NL" sz="2000" dirty="0">
              <a:solidFill>
                <a:srgbClr val="002060"/>
              </a:solidFill>
              <a:latin typeface="Arial" panose="020B0604020202020204" pitchFamily="34" charset="0"/>
              <a:cs typeface="Arial" panose="020B0604020202020204" pitchFamily="34" charset="0"/>
            </a:endParaRPr>
          </a:p>
          <a:p>
            <a:r>
              <a:rPr lang="nl-NL" sz="2000" dirty="0">
                <a:solidFill>
                  <a:srgbClr val="002060"/>
                </a:solidFill>
                <a:latin typeface="Arial" panose="020B0604020202020204" pitchFamily="34" charset="0"/>
                <a:cs typeface="Arial" panose="020B0604020202020204" pitchFamily="34" charset="0"/>
              </a:rPr>
              <a:t>Een competentie is een combinatie van </a:t>
            </a:r>
            <a:r>
              <a:rPr lang="nl-NL" sz="2000" b="1" dirty="0">
                <a:solidFill>
                  <a:srgbClr val="002060"/>
                </a:solidFill>
                <a:latin typeface="Arial" panose="020B0604020202020204" pitchFamily="34" charset="0"/>
                <a:cs typeface="Arial" panose="020B0604020202020204" pitchFamily="34" charset="0"/>
              </a:rPr>
              <a:t>vaardigheid, kennis en attitude</a:t>
            </a:r>
            <a:r>
              <a:rPr lang="nl-NL" sz="2000" dirty="0">
                <a:solidFill>
                  <a:srgbClr val="002060"/>
                </a:solidFill>
                <a:latin typeface="Arial" panose="020B0604020202020204" pitchFamily="34" charset="0"/>
                <a:cs typeface="Arial" panose="020B0604020202020204" pitchFamily="34" charset="0"/>
              </a:rPr>
              <a:t> </a:t>
            </a:r>
          </a:p>
          <a:p>
            <a:br>
              <a:rPr lang="nl-NL" sz="2000" dirty="0">
                <a:solidFill>
                  <a:srgbClr val="002060"/>
                </a:solidFill>
                <a:latin typeface="Arial" panose="020B0604020202020204" pitchFamily="34" charset="0"/>
                <a:cs typeface="Arial" panose="020B0604020202020204" pitchFamily="34" charset="0"/>
              </a:rPr>
            </a:br>
            <a:r>
              <a:rPr lang="nl-NL" sz="2000" dirty="0">
                <a:solidFill>
                  <a:srgbClr val="002060"/>
                </a:solidFill>
                <a:latin typeface="Arial" panose="020B0604020202020204" pitchFamily="34" charset="0"/>
                <a:cs typeface="Arial" panose="020B0604020202020204" pitchFamily="34" charset="0"/>
              </a:rPr>
              <a:t>Het verschil tussen een </a:t>
            </a:r>
            <a:r>
              <a:rPr lang="nl-NL" sz="2000" b="1" dirty="0">
                <a:solidFill>
                  <a:srgbClr val="002060"/>
                </a:solidFill>
                <a:latin typeface="Arial" panose="020B0604020202020204" pitchFamily="34" charset="0"/>
                <a:cs typeface="Arial" panose="020B0604020202020204" pitchFamily="34" charset="0"/>
              </a:rPr>
              <a:t>talent en een competentie </a:t>
            </a:r>
            <a:r>
              <a:rPr lang="nl-NL" sz="2000" dirty="0">
                <a:solidFill>
                  <a:srgbClr val="002060"/>
                </a:solidFill>
                <a:latin typeface="Arial" panose="020B0604020202020204" pitchFamily="34" charset="0"/>
                <a:cs typeface="Arial" panose="020B0604020202020204" pitchFamily="34" charset="0"/>
              </a:rPr>
              <a:t>is dat een talent aangeboren is, en een competentie aangeleerd. </a:t>
            </a:r>
          </a:p>
          <a:p>
            <a:endParaRPr lang="nl-NL" sz="2000" dirty="0">
              <a:solidFill>
                <a:srgbClr val="002060"/>
              </a:solidFill>
              <a:latin typeface="Arial" panose="020B0604020202020204" pitchFamily="34" charset="0"/>
              <a:cs typeface="Arial" panose="020B0604020202020204" pitchFamily="34" charset="0"/>
            </a:endParaRPr>
          </a:p>
          <a:p>
            <a:r>
              <a:rPr lang="nl-NL" sz="2000" dirty="0">
                <a:solidFill>
                  <a:srgbClr val="002060"/>
                </a:solidFill>
                <a:latin typeface="Arial" panose="020B0604020202020204" pitchFamily="34" charset="0"/>
                <a:cs typeface="Arial" panose="020B0604020202020204" pitchFamily="34" charset="0"/>
              </a:rPr>
              <a:t>Een competentie kan je ontwikkelen door intensief en doelbewust te leren of te trainen.</a:t>
            </a:r>
          </a:p>
          <a:p>
            <a:endParaRPr lang="nl-NL" sz="2000" dirty="0">
              <a:solidFill>
                <a:srgbClr val="002060"/>
              </a:solidFill>
              <a:latin typeface="Arial" panose="020B0604020202020204" pitchFamily="34" charset="0"/>
              <a:cs typeface="Arial" panose="020B0604020202020204" pitchFamily="34" charset="0"/>
            </a:endParaRPr>
          </a:p>
          <a:p>
            <a:r>
              <a:rPr lang="nl-NL" sz="2000" dirty="0">
                <a:solidFill>
                  <a:srgbClr val="002060"/>
                </a:solidFill>
                <a:latin typeface="Arial" panose="020B0604020202020204" pitchFamily="34" charset="0"/>
                <a:cs typeface="Arial" panose="020B0604020202020204" pitchFamily="34" charset="0"/>
              </a:rPr>
              <a:t>Er zijn gedragscompetenties, competenties voor werk en loopbaan, onderwijs en studie, maar ook competenties voor hobby of in sport. </a:t>
            </a:r>
          </a:p>
          <a:p>
            <a:endParaRPr lang="nl-NL"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2920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6" name="Titel 1"/>
          <p:cNvSpPr>
            <a:spLocks noGrp="1"/>
          </p:cNvSpPr>
          <p:nvPr>
            <p:ph type="title"/>
          </p:nvPr>
        </p:nvSpPr>
        <p:spPr>
          <a:xfrm>
            <a:off x="2129777" y="432614"/>
            <a:ext cx="10515600" cy="1325563"/>
          </a:xfrm>
        </p:spPr>
        <p:txBody>
          <a:bodyPr/>
          <a:lstStyle/>
          <a:p>
            <a:r>
              <a:rPr lang="nl-BE" dirty="0">
                <a:solidFill>
                  <a:srgbClr val="002060"/>
                </a:solidFill>
                <a:latin typeface="Arial" panose="020B0604020202020204" pitchFamily="34" charset="0"/>
                <a:cs typeface="Arial" panose="020B0604020202020204" pitchFamily="34" charset="0"/>
              </a:rPr>
              <a:t> Competenties als knelpunt</a:t>
            </a:r>
          </a:p>
        </p:txBody>
      </p:sp>
      <p:sp>
        <p:nvSpPr>
          <p:cNvPr id="3" name="Tekstvak 2"/>
          <p:cNvSpPr txBox="1"/>
          <p:nvPr/>
        </p:nvSpPr>
        <p:spPr>
          <a:xfrm>
            <a:off x="3466475" y="1875041"/>
            <a:ext cx="4776887" cy="1323439"/>
          </a:xfrm>
          <a:prstGeom prst="rect">
            <a:avLst/>
          </a:prstGeom>
          <a:noFill/>
        </p:spPr>
        <p:txBody>
          <a:bodyPr wrap="square" rtlCol="0">
            <a:spAutoFit/>
          </a:bodyPr>
          <a:lstStyle/>
          <a:p>
            <a:pPr algn="ctr"/>
            <a:endParaRPr lang="nl-NL" sz="2000" dirty="0">
              <a:solidFill>
                <a:srgbClr val="002060"/>
              </a:solidFill>
              <a:latin typeface="Arial" panose="020B0604020202020204" pitchFamily="34" charset="0"/>
              <a:cs typeface="Arial" panose="020B0604020202020204" pitchFamily="34" charset="0"/>
            </a:endParaRPr>
          </a:p>
          <a:p>
            <a:pPr algn="ctr"/>
            <a:r>
              <a:rPr lang="nl-NL" sz="2000" dirty="0">
                <a:solidFill>
                  <a:srgbClr val="002060"/>
                </a:solidFill>
                <a:latin typeface="Arial" panose="020B0604020202020204" pitchFamily="34" charset="0"/>
                <a:cs typeface="Arial" panose="020B0604020202020204" pitchFamily="34" charset="0"/>
              </a:rPr>
              <a:t>Hoe </a:t>
            </a:r>
            <a:r>
              <a:rPr lang="nl-NL" sz="2000" b="1" dirty="0">
                <a:solidFill>
                  <a:srgbClr val="002060"/>
                </a:solidFill>
                <a:latin typeface="Arial" panose="020B0604020202020204" pitchFamily="34" charset="0"/>
                <a:cs typeface="Arial" panose="020B0604020202020204" pitchFamily="34" charset="0"/>
              </a:rPr>
              <a:t>herkennen</a:t>
            </a:r>
            <a:r>
              <a:rPr lang="nl-NL" sz="2000" dirty="0">
                <a:solidFill>
                  <a:srgbClr val="002060"/>
                </a:solidFill>
                <a:latin typeface="Arial" panose="020B0604020202020204" pitchFamily="34" charset="0"/>
                <a:cs typeface="Arial" panose="020B0604020202020204" pitchFamily="34" charset="0"/>
              </a:rPr>
              <a:t> we nu knelpunten op</a:t>
            </a:r>
          </a:p>
          <a:p>
            <a:pPr algn="ctr"/>
            <a:r>
              <a:rPr lang="nl-NL" sz="2000" dirty="0">
                <a:solidFill>
                  <a:srgbClr val="002060"/>
                </a:solidFill>
                <a:latin typeface="Arial" panose="020B0604020202020204" pitchFamily="34" charset="0"/>
                <a:cs typeface="Arial" panose="020B0604020202020204" pitchFamily="34" charset="0"/>
              </a:rPr>
              <a:t>de ‘</a:t>
            </a:r>
            <a:r>
              <a:rPr lang="nl-NL" sz="2000" b="1" dirty="0">
                <a:solidFill>
                  <a:srgbClr val="002060"/>
                </a:solidFill>
                <a:latin typeface="Arial" panose="020B0604020202020204" pitchFamily="34" charset="0"/>
                <a:cs typeface="Arial" panose="020B0604020202020204" pitchFamily="34" charset="0"/>
              </a:rPr>
              <a:t>competentie-verdieping</a:t>
            </a:r>
            <a:r>
              <a:rPr lang="nl-NL" sz="2000" dirty="0">
                <a:solidFill>
                  <a:srgbClr val="002060"/>
                </a:solidFill>
                <a:latin typeface="Arial" panose="020B0604020202020204" pitchFamily="34" charset="0"/>
                <a:cs typeface="Arial" panose="020B0604020202020204" pitchFamily="34" charset="0"/>
              </a:rPr>
              <a:t>’ ? </a:t>
            </a:r>
          </a:p>
          <a:p>
            <a:pPr algn="ctr"/>
            <a:endParaRPr lang="nl-NL" sz="2000" dirty="0">
              <a:solidFill>
                <a:srgbClr val="002060"/>
              </a:solidFill>
              <a:latin typeface="Arial" panose="020B0604020202020204" pitchFamily="34" charset="0"/>
              <a:cs typeface="Arial" panose="020B0604020202020204" pitchFamily="34" charset="0"/>
            </a:endParaRPr>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8768615" y="1399746"/>
            <a:ext cx="2772075" cy="2274027"/>
          </a:xfrm>
          <a:prstGeom prst="rect">
            <a:avLst/>
          </a:prstGeom>
          <a:noFill/>
          <a:ln>
            <a:noFill/>
          </a:ln>
        </p:spPr>
      </p:pic>
      <p:sp>
        <p:nvSpPr>
          <p:cNvPr id="4" name="Tekstvak 3"/>
          <p:cNvSpPr txBox="1"/>
          <p:nvPr/>
        </p:nvSpPr>
        <p:spPr>
          <a:xfrm>
            <a:off x="2324361" y="3830855"/>
            <a:ext cx="9148952" cy="2246769"/>
          </a:xfrm>
          <a:prstGeom prst="rect">
            <a:avLst/>
          </a:prstGeom>
          <a:noFill/>
        </p:spPr>
        <p:txBody>
          <a:bodyPr wrap="square" rtlCol="0">
            <a:spAutoFit/>
          </a:bodyPr>
          <a:lstStyle/>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De competities van de medewerker in de organisatie stemmen niet overeen met de eisen of wensen van de organisatie.</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Medewerkers hebben niet het gevoel dat hun kennis en kunde naar waarde wordt ingeschat.</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Medewerkers maken fouten.</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Medewerkers zijn niet mee met de nieuwe ontwikkelingen.</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Kennis verdwijnt wanneer medewerkers de organisatie verlaten.</a:t>
            </a:r>
          </a:p>
        </p:txBody>
      </p:sp>
    </p:spTree>
    <p:extLst>
      <p:ext uri="{BB962C8B-B14F-4D97-AF65-F5344CB8AC3E}">
        <p14:creationId xmlns:p14="http://schemas.microsoft.com/office/powerpoint/2010/main" val="20010434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3" name="Tekstvak 2"/>
          <p:cNvSpPr txBox="1"/>
          <p:nvPr/>
        </p:nvSpPr>
        <p:spPr>
          <a:xfrm>
            <a:off x="3478673" y="1113461"/>
            <a:ext cx="4776887" cy="1631216"/>
          </a:xfrm>
          <a:prstGeom prst="rect">
            <a:avLst/>
          </a:prstGeom>
          <a:noFill/>
        </p:spPr>
        <p:txBody>
          <a:bodyPr wrap="square" rtlCol="0">
            <a:spAutoFit/>
          </a:bodyPr>
          <a:lstStyle/>
          <a:p>
            <a:pPr algn="ctr"/>
            <a:endParaRPr lang="nl-NL" sz="2000" dirty="0">
              <a:solidFill>
                <a:srgbClr val="002060"/>
              </a:solidFill>
              <a:latin typeface="Arial" panose="020B0604020202020204" pitchFamily="34" charset="0"/>
              <a:cs typeface="Arial" panose="020B0604020202020204" pitchFamily="34" charset="0"/>
            </a:endParaRPr>
          </a:p>
          <a:p>
            <a:pPr algn="ctr"/>
            <a:r>
              <a:rPr lang="nl-NL" sz="2000" dirty="0">
                <a:solidFill>
                  <a:srgbClr val="002060"/>
                </a:solidFill>
                <a:latin typeface="Arial" panose="020B0604020202020204" pitchFamily="34" charset="0"/>
                <a:cs typeface="Arial" panose="020B0604020202020204" pitchFamily="34" charset="0"/>
              </a:rPr>
              <a:t>Hoe </a:t>
            </a:r>
            <a:r>
              <a:rPr lang="nl-NL" sz="2000" b="1" dirty="0">
                <a:solidFill>
                  <a:srgbClr val="002060"/>
                </a:solidFill>
                <a:latin typeface="Arial" panose="020B0604020202020204" pitchFamily="34" charset="0"/>
                <a:cs typeface="Arial" panose="020B0604020202020204" pitchFamily="34" charset="0"/>
              </a:rPr>
              <a:t>voorkomen/herstellen</a:t>
            </a:r>
            <a:r>
              <a:rPr lang="nl-NL" sz="2000" dirty="0">
                <a:solidFill>
                  <a:srgbClr val="002060"/>
                </a:solidFill>
                <a:latin typeface="Arial" panose="020B0604020202020204" pitchFamily="34" charset="0"/>
                <a:cs typeface="Arial" panose="020B0604020202020204" pitchFamily="34" charset="0"/>
              </a:rPr>
              <a:t> we nu knelpunten op de</a:t>
            </a:r>
          </a:p>
          <a:p>
            <a:pPr algn="ctr"/>
            <a:r>
              <a:rPr lang="nl-NL" sz="2000" dirty="0">
                <a:solidFill>
                  <a:srgbClr val="002060"/>
                </a:solidFill>
                <a:latin typeface="Arial" panose="020B0604020202020204" pitchFamily="34" charset="0"/>
                <a:cs typeface="Arial" panose="020B0604020202020204" pitchFamily="34" charset="0"/>
              </a:rPr>
              <a:t> ‘</a:t>
            </a:r>
            <a:r>
              <a:rPr lang="nl-NL" sz="2000" b="1" dirty="0">
                <a:solidFill>
                  <a:srgbClr val="002060"/>
                </a:solidFill>
                <a:latin typeface="Arial" panose="020B0604020202020204" pitchFamily="34" charset="0"/>
                <a:cs typeface="Arial" panose="020B0604020202020204" pitchFamily="34" charset="0"/>
              </a:rPr>
              <a:t>competentie-verdieping</a:t>
            </a:r>
            <a:r>
              <a:rPr lang="nl-NL" sz="2000" dirty="0">
                <a:solidFill>
                  <a:srgbClr val="002060"/>
                </a:solidFill>
                <a:latin typeface="Arial" panose="020B0604020202020204" pitchFamily="34" charset="0"/>
                <a:cs typeface="Arial" panose="020B0604020202020204" pitchFamily="34" charset="0"/>
              </a:rPr>
              <a:t>’ ? </a:t>
            </a:r>
          </a:p>
          <a:p>
            <a:pPr algn="ctr"/>
            <a:endParaRPr lang="nl-NL" sz="2000" dirty="0">
              <a:solidFill>
                <a:srgbClr val="002060"/>
              </a:solidFill>
              <a:latin typeface="Arial" panose="020B0604020202020204" pitchFamily="34" charset="0"/>
              <a:cs typeface="Arial" panose="020B0604020202020204" pitchFamily="34" charset="0"/>
            </a:endParaRPr>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8706029" y="1326889"/>
            <a:ext cx="2772075" cy="2274027"/>
          </a:xfrm>
          <a:prstGeom prst="rect">
            <a:avLst/>
          </a:prstGeom>
          <a:noFill/>
          <a:ln>
            <a:noFill/>
          </a:ln>
        </p:spPr>
      </p:pic>
      <p:sp>
        <p:nvSpPr>
          <p:cNvPr id="4" name="Tekstvak 3"/>
          <p:cNvSpPr txBox="1"/>
          <p:nvPr/>
        </p:nvSpPr>
        <p:spPr>
          <a:xfrm>
            <a:off x="2129777" y="2907975"/>
            <a:ext cx="9148952" cy="3170099"/>
          </a:xfrm>
          <a:prstGeom prst="rect">
            <a:avLst/>
          </a:prstGeom>
          <a:noFill/>
        </p:spPr>
        <p:txBody>
          <a:bodyPr wrap="square" rtlCol="0">
            <a:spAutoFit/>
          </a:bodyPr>
          <a:lstStyle/>
          <a:p>
            <a:r>
              <a:rPr lang="nl-BE" sz="2000" u="sng" dirty="0">
                <a:solidFill>
                  <a:srgbClr val="002060"/>
                </a:solidFill>
                <a:latin typeface="Arial" panose="020B0604020202020204" pitchFamily="34" charset="0"/>
                <a:cs typeface="Arial" panose="020B0604020202020204" pitchFamily="34" charset="0"/>
              </a:rPr>
              <a:t>Medewerker</a:t>
            </a:r>
            <a:r>
              <a:rPr lang="nl-BE" sz="2000" dirty="0">
                <a:solidFill>
                  <a:srgbClr val="00206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Het (h)erkennen van sterktes en het behoud ervan.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Het grijpen van kansen.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Kennisoverdracht/goede communicatie.</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Coaching wanneer de competenties ontoereikend blijken.</a:t>
            </a:r>
          </a:p>
          <a:p>
            <a:pPr marL="342900" indent="-342900">
              <a:buFont typeface="Arial" panose="020B0604020202020204" pitchFamily="34" charset="0"/>
              <a:buChar char="•"/>
            </a:pPr>
            <a:endParaRPr lang="nl-BE" sz="2000" dirty="0">
              <a:solidFill>
                <a:srgbClr val="002060"/>
              </a:solidFill>
              <a:latin typeface="Arial" panose="020B0604020202020204" pitchFamily="34" charset="0"/>
              <a:cs typeface="Arial" panose="020B0604020202020204" pitchFamily="34" charset="0"/>
            </a:endParaRPr>
          </a:p>
          <a:p>
            <a:r>
              <a:rPr lang="nl-BE" sz="2000" u="sng" dirty="0">
                <a:solidFill>
                  <a:srgbClr val="002060"/>
                </a:solidFill>
                <a:latin typeface="Arial" panose="020B0604020202020204" pitchFamily="34" charset="0"/>
                <a:cs typeface="Arial" panose="020B0604020202020204" pitchFamily="34" charset="0"/>
              </a:rPr>
              <a:t>Organisatie:</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Competentiemanagement, competentieprofielen helder maken.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Leerbeleid en ontwikkelingsplannen opmaken.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Ontwikkelingskansen aanbieden en hiervoor tijd en ruimte bieden.</a:t>
            </a:r>
          </a:p>
        </p:txBody>
      </p:sp>
    </p:spTree>
    <p:extLst>
      <p:ext uri="{BB962C8B-B14F-4D97-AF65-F5344CB8AC3E}">
        <p14:creationId xmlns:p14="http://schemas.microsoft.com/office/powerpoint/2010/main" val="38371309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6" name="Titel 1"/>
          <p:cNvSpPr>
            <a:spLocks noGrp="1"/>
          </p:cNvSpPr>
          <p:nvPr>
            <p:ph type="title"/>
          </p:nvPr>
        </p:nvSpPr>
        <p:spPr>
          <a:xfrm>
            <a:off x="1279179" y="240109"/>
            <a:ext cx="10515600" cy="1325563"/>
          </a:xfrm>
        </p:spPr>
        <p:txBody>
          <a:bodyPr/>
          <a:lstStyle/>
          <a:p>
            <a:pPr algn="ctr"/>
            <a:r>
              <a:rPr lang="nl-BE" dirty="0">
                <a:solidFill>
                  <a:srgbClr val="002060"/>
                </a:solidFill>
                <a:latin typeface="Arial" panose="020B0604020202020204" pitchFamily="34" charset="0"/>
                <a:cs typeface="Arial" panose="020B0604020202020204" pitchFamily="34" charset="0"/>
              </a:rPr>
              <a:t> Competenties </a:t>
            </a:r>
            <a:r>
              <a:rPr lang="nl-BE" sz="2400" dirty="0">
                <a:solidFill>
                  <a:srgbClr val="002060"/>
                </a:solidFill>
                <a:latin typeface="Arial" panose="020B0604020202020204" pitchFamily="34" charset="0"/>
                <a:cs typeface="Arial" panose="020B0604020202020204" pitchFamily="34" charset="0"/>
              </a:rPr>
              <a:t>versus</a:t>
            </a:r>
            <a:r>
              <a:rPr lang="nl-BE" dirty="0">
                <a:solidFill>
                  <a:srgbClr val="002060"/>
                </a:solidFill>
                <a:latin typeface="Arial" panose="020B0604020202020204" pitchFamily="34" charset="0"/>
                <a:cs typeface="Arial" panose="020B0604020202020204" pitchFamily="34" charset="0"/>
              </a:rPr>
              <a:t> </a:t>
            </a:r>
            <a:br>
              <a:rPr lang="nl-BE" dirty="0">
                <a:solidFill>
                  <a:srgbClr val="002060"/>
                </a:solidFill>
                <a:latin typeface="Arial" panose="020B0604020202020204" pitchFamily="34" charset="0"/>
                <a:cs typeface="Arial" panose="020B0604020202020204" pitchFamily="34" charset="0"/>
              </a:rPr>
            </a:br>
            <a:r>
              <a:rPr lang="nl-BE" dirty="0">
                <a:solidFill>
                  <a:srgbClr val="002060"/>
                </a:solidFill>
                <a:latin typeface="Arial" panose="020B0604020202020204" pitchFamily="34" charset="0"/>
                <a:cs typeface="Arial" panose="020B0604020202020204" pitchFamily="34" charset="0"/>
              </a:rPr>
              <a:t>energiegevers/energienemers</a:t>
            </a:r>
          </a:p>
        </p:txBody>
      </p:sp>
      <p:sp>
        <p:nvSpPr>
          <p:cNvPr id="10" name="Tekstvak 9"/>
          <p:cNvSpPr txBox="1"/>
          <p:nvPr/>
        </p:nvSpPr>
        <p:spPr>
          <a:xfrm>
            <a:off x="2080667" y="1797298"/>
            <a:ext cx="9614275" cy="4985980"/>
          </a:xfrm>
          <a:prstGeom prst="rect">
            <a:avLst/>
          </a:prstGeom>
          <a:noFill/>
        </p:spPr>
        <p:txBody>
          <a:bodyPr wrap="square" rtlCol="0">
            <a:spAutoFit/>
          </a:bodyPr>
          <a:lstStyle/>
          <a:p>
            <a:pPr marL="342900" indent="-342900">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De nodige competenties bezitten om een bepaalde taak te beheersen, kan zeer </a:t>
            </a:r>
            <a:r>
              <a:rPr lang="nl-BE" sz="2000" b="1" dirty="0" err="1">
                <a:solidFill>
                  <a:srgbClr val="002060"/>
                </a:solidFill>
                <a:latin typeface="Arial" panose="020B0604020202020204" pitchFamily="34" charset="0"/>
                <a:cs typeface="Arial" panose="020B0604020202020204" pitchFamily="34" charset="0"/>
              </a:rPr>
              <a:t>energiegevend</a:t>
            </a:r>
            <a:r>
              <a:rPr lang="nl-BE" sz="2000" b="1" dirty="0">
                <a:solidFill>
                  <a:srgbClr val="002060"/>
                </a:solidFill>
                <a:latin typeface="Arial" panose="020B0604020202020204" pitchFamily="34" charset="0"/>
                <a:cs typeface="Arial" panose="020B0604020202020204" pitchFamily="34" charset="0"/>
              </a:rPr>
              <a:t> zijn.</a:t>
            </a:r>
          </a:p>
          <a:p>
            <a:r>
              <a:rPr lang="nl-BE" sz="2000" b="1" dirty="0">
                <a:solidFill>
                  <a:srgbClr val="002060"/>
                </a:solidFill>
                <a:latin typeface="Arial" panose="020B0604020202020204" pitchFamily="34" charset="0"/>
                <a:cs typeface="Arial" panose="020B0604020202020204" pitchFamily="34" charset="0"/>
              </a:rPr>
              <a:t>			</a:t>
            </a:r>
            <a:r>
              <a:rPr lang="nl-BE" sz="2000" i="1" dirty="0">
                <a:solidFill>
                  <a:srgbClr val="002060"/>
                </a:solidFill>
                <a:latin typeface="Arial" panose="020B0604020202020204" pitchFamily="34" charset="0"/>
                <a:cs typeface="Arial" panose="020B0604020202020204" pitchFamily="34" charset="0"/>
              </a:rPr>
              <a:t>Vb. Competentie ‘Presenteren’  </a:t>
            </a:r>
          </a:p>
          <a:p>
            <a:endParaRPr lang="nl-BE" sz="2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Daarnaast kan het NIET bezitten van de nodige competenties </a:t>
            </a:r>
            <a:r>
              <a:rPr lang="nl-BE" sz="2000" b="1" dirty="0" err="1">
                <a:solidFill>
                  <a:srgbClr val="002060"/>
                </a:solidFill>
                <a:latin typeface="Arial" panose="020B0604020202020204" pitchFamily="34" charset="0"/>
                <a:cs typeface="Arial" panose="020B0604020202020204" pitchFamily="34" charset="0"/>
              </a:rPr>
              <a:t>energienemend</a:t>
            </a:r>
            <a:r>
              <a:rPr lang="nl-BE" sz="2000" dirty="0">
                <a:solidFill>
                  <a:srgbClr val="002060"/>
                </a:solidFill>
                <a:latin typeface="Arial" panose="020B0604020202020204" pitchFamily="34" charset="0"/>
                <a:cs typeface="Arial" panose="020B0604020202020204" pitchFamily="34" charset="0"/>
              </a:rPr>
              <a:t> zijn.      </a:t>
            </a:r>
          </a:p>
          <a:p>
            <a:pPr lvl="1"/>
            <a:r>
              <a:rPr lang="nl-BE" sz="2000" dirty="0">
                <a:solidFill>
                  <a:srgbClr val="002060"/>
                </a:solidFill>
                <a:latin typeface="Arial" panose="020B0604020202020204" pitchFamily="34" charset="0"/>
                <a:cs typeface="Arial" panose="020B0604020202020204" pitchFamily="34" charset="0"/>
              </a:rPr>
              <a:t>			</a:t>
            </a:r>
            <a:r>
              <a:rPr lang="nl-BE" sz="2000" i="1" dirty="0">
                <a:solidFill>
                  <a:srgbClr val="002060"/>
                </a:solidFill>
                <a:latin typeface="Arial" panose="020B0604020202020204" pitchFamily="34" charset="0"/>
                <a:cs typeface="Arial" panose="020B0604020202020204" pitchFamily="34" charset="0"/>
              </a:rPr>
              <a:t>Vb. Competentie ‘Delegeren’</a:t>
            </a:r>
          </a:p>
          <a:p>
            <a:endParaRPr lang="nl-BE" sz="2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Uit </a:t>
            </a:r>
            <a:r>
              <a:rPr lang="nl-BE" sz="2000" b="1" dirty="0" err="1">
                <a:solidFill>
                  <a:srgbClr val="002060"/>
                </a:solidFill>
                <a:latin typeface="Arial" panose="020B0604020202020204" pitchFamily="34" charset="0"/>
                <a:cs typeface="Arial" panose="020B0604020202020204" pitchFamily="34" charset="0"/>
              </a:rPr>
              <a:t>energiegevende</a:t>
            </a:r>
            <a:r>
              <a:rPr lang="nl-BE" sz="2000" dirty="0">
                <a:solidFill>
                  <a:srgbClr val="002060"/>
                </a:solidFill>
                <a:latin typeface="Arial" panose="020B0604020202020204" pitchFamily="34" charset="0"/>
                <a:cs typeface="Arial" panose="020B0604020202020204" pitchFamily="34" charset="0"/>
              </a:rPr>
              <a:t> taken kan je dus ook inzicht krijgen in welke competenties je goed bent.</a:t>
            </a:r>
          </a:p>
          <a:p>
            <a:r>
              <a:rPr lang="nl-BE" sz="2000" dirty="0">
                <a:solidFill>
                  <a:srgbClr val="002060"/>
                </a:solidFill>
                <a:latin typeface="Arial" panose="020B0604020202020204" pitchFamily="34" charset="0"/>
                <a:cs typeface="Arial" panose="020B0604020202020204" pitchFamily="34" charset="0"/>
              </a:rPr>
              <a:t>			</a:t>
            </a:r>
            <a:r>
              <a:rPr lang="nl-BE" sz="2000" i="1" dirty="0">
                <a:solidFill>
                  <a:srgbClr val="002060"/>
                </a:solidFill>
                <a:latin typeface="Arial" panose="020B0604020202020204" pitchFamily="34" charset="0"/>
                <a:cs typeface="Arial" panose="020B0604020202020204" pitchFamily="34" charset="0"/>
              </a:rPr>
              <a:t>Vb. medewerkers begeleiden = competentie coachen</a:t>
            </a:r>
          </a:p>
          <a:p>
            <a:endParaRPr lang="nl-BE" sz="2000" i="1"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Uit </a:t>
            </a:r>
            <a:r>
              <a:rPr lang="nl-BE" sz="2000" b="1" dirty="0" err="1">
                <a:solidFill>
                  <a:srgbClr val="002060"/>
                </a:solidFill>
                <a:latin typeface="Arial" panose="020B0604020202020204" pitchFamily="34" charset="0"/>
                <a:cs typeface="Arial" panose="020B0604020202020204" pitchFamily="34" charset="0"/>
              </a:rPr>
              <a:t>energienemende</a:t>
            </a:r>
            <a:r>
              <a:rPr lang="nl-BE" sz="2000" dirty="0">
                <a:solidFill>
                  <a:srgbClr val="002060"/>
                </a:solidFill>
                <a:latin typeface="Arial" panose="020B0604020202020204" pitchFamily="34" charset="0"/>
                <a:cs typeface="Arial" panose="020B0604020202020204" pitchFamily="34" charset="0"/>
              </a:rPr>
              <a:t> taken kan je ook leren in welke competenties je minder goed bent.</a:t>
            </a:r>
          </a:p>
          <a:p>
            <a:r>
              <a:rPr lang="nl-BE" sz="2000" dirty="0">
                <a:solidFill>
                  <a:srgbClr val="002060"/>
                </a:solidFill>
                <a:latin typeface="Arial" panose="020B0604020202020204" pitchFamily="34" charset="0"/>
                <a:cs typeface="Arial" panose="020B0604020202020204" pitchFamily="34" charset="0"/>
              </a:rPr>
              <a:t>                                       Vb. conflicten = competentie assertiviteit</a:t>
            </a:r>
          </a:p>
          <a:p>
            <a:endParaRPr lang="nl-BE" dirty="0"/>
          </a:p>
        </p:txBody>
      </p:sp>
    </p:spTree>
    <p:extLst>
      <p:ext uri="{BB962C8B-B14F-4D97-AF65-F5344CB8AC3E}">
        <p14:creationId xmlns:p14="http://schemas.microsoft.com/office/powerpoint/2010/main" val="586831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46611" y="-316567"/>
            <a:ext cx="10288377" cy="5681159"/>
          </a:xfrm>
          <a:prstGeom prst="rect">
            <a:avLst/>
          </a:prstGeom>
          <a:ln w="12700">
            <a:miter lim="400000"/>
          </a:ln>
        </p:spPr>
      </p:pic>
      <p:sp>
        <p:nvSpPr>
          <p:cNvPr id="11" name="OFFERTE"/>
          <p:cNvSpPr txBox="1">
            <a:spLocks/>
          </p:cNvSpPr>
          <p:nvPr/>
        </p:nvSpPr>
        <p:spPr>
          <a:xfrm>
            <a:off x="911975" y="2540860"/>
            <a:ext cx="13607734" cy="10106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4000" dirty="0">
                <a:solidFill>
                  <a:schemeClr val="bg1"/>
                </a:solidFill>
                <a:latin typeface="Arial" panose="020B0604020202020204" pitchFamily="34" charset="0"/>
                <a:cs typeface="Arial" panose="020B0604020202020204" pitchFamily="34" charset="0"/>
              </a:rPr>
              <a:t>     Dag 4: </a:t>
            </a:r>
            <a:r>
              <a:rPr lang="nl-BE" sz="4000" i="1" dirty="0">
                <a:solidFill>
                  <a:schemeClr val="bg1"/>
                </a:solidFill>
                <a:latin typeface="Arial" panose="020B0604020202020204" pitchFamily="34" charset="0"/>
                <a:cs typeface="Arial" panose="020B0604020202020204" pitchFamily="34" charset="0"/>
              </a:rPr>
              <a:t>Coachen op competentie- en </a:t>
            </a:r>
          </a:p>
          <a:p>
            <a:pPr marL="0" indent="0">
              <a:buNone/>
            </a:pPr>
            <a:r>
              <a:rPr lang="nl-BE" sz="4000" i="1" dirty="0">
                <a:solidFill>
                  <a:schemeClr val="bg1"/>
                </a:solidFill>
                <a:latin typeface="Arial" panose="020B0604020202020204" pitchFamily="34" charset="0"/>
                <a:cs typeface="Arial" panose="020B0604020202020204" pitchFamily="34" charset="0"/>
              </a:rPr>
              <a:t>				waardenniveau</a:t>
            </a:r>
          </a:p>
          <a:p>
            <a:pPr marL="0" indent="0">
              <a:buNone/>
            </a:pPr>
            <a:r>
              <a:rPr lang="nl-BE" sz="1800" i="1" dirty="0">
                <a:solidFill>
                  <a:schemeClr val="bg1"/>
                </a:solidFill>
                <a:latin typeface="Arial" panose="020B0604020202020204" pitchFamily="34" charset="0"/>
                <a:cs typeface="Arial" panose="020B0604020202020204" pitchFamily="34" charset="0"/>
              </a:rPr>
              <a:t>                                                                       Els Schepens </a:t>
            </a:r>
          </a:p>
          <a:p>
            <a:pPr algn="ctr"/>
            <a:r>
              <a:rPr lang="nl-BE" sz="4000" dirty="0">
                <a:solidFill>
                  <a:schemeClr val="bg1"/>
                </a:solidFill>
                <a:latin typeface="Arial" panose="020B0604020202020204" pitchFamily="34" charset="0"/>
                <a:cs typeface="Arial" panose="020B0604020202020204" pitchFamily="34" charset="0"/>
              </a:rPr>
              <a:t> </a:t>
            </a:r>
            <a:r>
              <a:rPr lang="nl-BE" sz="4000" dirty="0">
                <a:solidFill>
                  <a:schemeClr val="bg1"/>
                </a:solidFill>
              </a:rPr>
              <a:t>                                                       </a:t>
            </a:r>
            <a:r>
              <a:rPr lang="nl-BE" sz="2000" dirty="0"/>
              <a:t>                                     </a:t>
            </a:r>
          </a:p>
        </p:txBody>
      </p:sp>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493791728"/>
      </p:ext>
    </p:extLst>
  </p:cSld>
  <p:clrMapOvr>
    <a:masterClrMapping/>
  </p:clrMapOvr>
  <p:transition spd="med" advTm="199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2117377" y="1353987"/>
            <a:ext cx="9236423" cy="4351338"/>
          </a:xfrm>
        </p:spPr>
        <p:txBody>
          <a:bodyPr>
            <a:normAutofit/>
          </a:bodyPr>
          <a:lstStyle/>
          <a:p>
            <a:pPr marL="0" indent="0">
              <a:buNone/>
            </a:pPr>
            <a:r>
              <a:rPr lang="nl-BE" sz="2000" dirty="0">
                <a:solidFill>
                  <a:srgbClr val="002060"/>
                </a:solidFill>
                <a:latin typeface="Arial" panose="020B0604020202020204" pitchFamily="34" charset="0"/>
                <a:cs typeface="Arial" panose="020B0604020202020204" pitchFamily="34" charset="0"/>
              </a:rPr>
              <a:t>	Energiegevers en energienemers kunnen taken, situaties, 	personen, gedachten, handelingen, voorwerpen,…  zijn</a:t>
            </a:r>
          </a:p>
          <a:p>
            <a:pPr marL="0" indent="0">
              <a:buNone/>
            </a:pPr>
            <a:r>
              <a:rPr lang="nl-BE" sz="2000" dirty="0">
                <a:solidFill>
                  <a:srgbClr val="002060"/>
                </a:solidFill>
                <a:latin typeface="Arial" panose="020B0604020202020204" pitchFamily="34" charset="0"/>
                <a:cs typeface="Arial" panose="020B0604020202020204" pitchFamily="34" charset="0"/>
              </a:rPr>
              <a:t> </a:t>
            </a:r>
          </a:p>
          <a:p>
            <a:pPr marL="0" indent="0">
              <a:buNone/>
            </a:pPr>
            <a:endParaRPr lang="nl-BE" dirty="0"/>
          </a:p>
          <a:p>
            <a:pPr marL="0" indent="0" algn="ctr">
              <a:buNone/>
            </a:pPr>
            <a:r>
              <a:rPr lang="nl-BE" b="1" dirty="0"/>
              <a:t>‘</a:t>
            </a:r>
            <a:r>
              <a:rPr lang="nl-BE" b="1" i="1" dirty="0">
                <a:solidFill>
                  <a:srgbClr val="002060"/>
                </a:solidFill>
                <a:latin typeface="Arial" panose="020B0604020202020204" pitchFamily="34" charset="0"/>
                <a:cs typeface="Arial" panose="020B0604020202020204" pitchFamily="34" charset="0"/>
              </a:rPr>
              <a:t>Ga steeds met je coachee opzoek waar ze </a:t>
            </a:r>
          </a:p>
          <a:p>
            <a:pPr marL="0" indent="0" algn="ctr">
              <a:buNone/>
            </a:pPr>
            <a:r>
              <a:rPr lang="nl-BE" b="1" i="1" dirty="0">
                <a:solidFill>
                  <a:srgbClr val="002060"/>
                </a:solidFill>
                <a:latin typeface="Arial" panose="020B0604020202020204" pitchFamily="34" charset="0"/>
                <a:cs typeface="Arial" panose="020B0604020202020204" pitchFamily="34" charset="0"/>
              </a:rPr>
              <a:t>wel invloed op hebben.’</a:t>
            </a:r>
          </a:p>
          <a:p>
            <a:pPr marL="0" indent="0">
              <a:buNone/>
            </a:pPr>
            <a:endParaRPr lang="nl-BE" b="1" i="1"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2400" dirty="0">
              <a:solidFill>
                <a:srgbClr val="002060"/>
              </a:solidFill>
              <a:latin typeface="Arial" panose="020B0604020202020204" pitchFamily="34" charset="0"/>
              <a:cs typeface="Arial" panose="020B0604020202020204" pitchFamily="34" charset="0"/>
            </a:endParaRPr>
          </a:p>
          <a:p>
            <a:pPr marL="0" indent="0" algn="ctr">
              <a:buNone/>
            </a:pPr>
            <a:endParaRPr lang="nl-BE" sz="2400" dirty="0">
              <a:solidFill>
                <a:srgbClr val="002060"/>
              </a:solidFill>
              <a:latin typeface="Arial" panose="020B0604020202020204" pitchFamily="34" charset="0"/>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fld id="{FFBB57A4-8C72-4059-AECB-5ED372413480}" type="slidenum">
              <a:rPr lang="nl-BE" smtClean="0"/>
              <a:t>20</a:t>
            </a:fld>
            <a:endParaRPr lang="nl-BE"/>
          </a:p>
        </p:txBody>
      </p:sp>
      <p:sp>
        <p:nvSpPr>
          <p:cNvPr id="9" name="Vorm"/>
          <p:cNvSpPr/>
          <p:nvPr/>
        </p:nvSpPr>
        <p:spPr>
          <a:xfrm rot="16200000">
            <a:off x="-2536373" y="2536375"/>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Tree>
    <p:extLst>
      <p:ext uri="{BB962C8B-B14F-4D97-AF65-F5344CB8AC3E}">
        <p14:creationId xmlns:p14="http://schemas.microsoft.com/office/powerpoint/2010/main" val="2189377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676400" y="392392"/>
            <a:ext cx="10515600" cy="1325563"/>
          </a:xfrm>
        </p:spPr>
        <p:txBody>
          <a:bodyPr>
            <a:normAutofit/>
          </a:bodyPr>
          <a:lstStyle/>
          <a:p>
            <a:r>
              <a:rPr lang="nl-BE" sz="2400" b="1" dirty="0">
                <a:solidFill>
                  <a:srgbClr val="00B0F0"/>
                </a:solidFill>
                <a:latin typeface="Arial" panose="020B0604020202020204" pitchFamily="34" charset="0"/>
                <a:cs typeface="Arial" panose="020B0604020202020204" pitchFamily="34" charset="0"/>
              </a:rPr>
              <a:t>         energiegevers                                         energienemers</a:t>
            </a:r>
          </a:p>
        </p:txBody>
      </p:sp>
      <p:sp>
        <p:nvSpPr>
          <p:cNvPr id="9" name="Tijdelijke aanduiding voor inhoud 8"/>
          <p:cNvSpPr>
            <a:spLocks noGrp="1"/>
          </p:cNvSpPr>
          <p:nvPr>
            <p:ph sz="half" idx="2"/>
          </p:nvPr>
        </p:nvSpPr>
        <p:spPr>
          <a:xfrm>
            <a:off x="1930402" y="1595812"/>
            <a:ext cx="4860930" cy="4695188"/>
          </a:xfrm>
        </p:spPr>
        <p:txBody>
          <a:bodyPr>
            <a:noAutofit/>
          </a:bodyPr>
          <a:lstStyle/>
          <a:p>
            <a:r>
              <a:rPr lang="nl-BE" sz="2000" dirty="0">
                <a:solidFill>
                  <a:srgbClr val="002060"/>
                </a:solidFill>
                <a:latin typeface="Arial" panose="020B0604020202020204" pitchFamily="34" charset="0"/>
                <a:cs typeface="Arial" panose="020B0604020202020204" pitchFamily="34" charset="0"/>
              </a:rPr>
              <a:t>Hoe zet je ze bewust in?(van 0 tot 10 )</a:t>
            </a:r>
          </a:p>
          <a:p>
            <a:r>
              <a:rPr lang="nl-BE" sz="2000" dirty="0">
                <a:solidFill>
                  <a:srgbClr val="002060"/>
                </a:solidFill>
                <a:latin typeface="Arial" panose="020B0604020202020204" pitchFamily="34" charset="0"/>
                <a:cs typeface="Arial" panose="020B0604020202020204" pitchFamily="34" charset="0"/>
              </a:rPr>
              <a:t>Hoe kan je ze meer inzetten?</a:t>
            </a:r>
          </a:p>
          <a:p>
            <a:r>
              <a:rPr lang="nl-BE" sz="2000" dirty="0">
                <a:solidFill>
                  <a:srgbClr val="002060"/>
                </a:solidFill>
                <a:latin typeface="Arial" panose="020B0604020202020204" pitchFamily="34" charset="0"/>
                <a:cs typeface="Arial" panose="020B0604020202020204" pitchFamily="34" charset="0"/>
              </a:rPr>
              <a:t>Wat heb ik nodig om ze meer in te zetten?</a:t>
            </a:r>
          </a:p>
          <a:p>
            <a:r>
              <a:rPr lang="nl-BE" sz="2000" dirty="0">
                <a:solidFill>
                  <a:srgbClr val="002060"/>
                </a:solidFill>
                <a:latin typeface="Arial" panose="020B0604020202020204" pitchFamily="34" charset="0"/>
                <a:cs typeface="Arial" panose="020B0604020202020204" pitchFamily="34" charset="0"/>
              </a:rPr>
              <a:t>Wanneer zet je ze bewust in?</a:t>
            </a:r>
          </a:p>
          <a:p>
            <a:r>
              <a:rPr lang="nl-BE" sz="2000" dirty="0">
                <a:solidFill>
                  <a:srgbClr val="002060"/>
                </a:solidFill>
                <a:latin typeface="Arial" panose="020B0604020202020204" pitchFamily="34" charset="0"/>
                <a:cs typeface="Arial" panose="020B0604020202020204" pitchFamily="34" charset="0"/>
              </a:rPr>
              <a:t>Welke krachten, talenten, overtuigingen heb ik om ze nog meer in te zetten?</a:t>
            </a:r>
          </a:p>
          <a:p>
            <a:r>
              <a:rPr lang="nl-BE" sz="2000" dirty="0">
                <a:solidFill>
                  <a:srgbClr val="002060"/>
                </a:solidFill>
                <a:latin typeface="Arial" panose="020B0604020202020204" pitchFamily="34" charset="0"/>
                <a:cs typeface="Arial" panose="020B0604020202020204" pitchFamily="34" charset="0"/>
              </a:rPr>
              <a:t>Welke effecten hebben ze op mezelf, team, organisatie?</a:t>
            </a:r>
          </a:p>
          <a:p>
            <a:r>
              <a:rPr lang="nl-BE" sz="2000" dirty="0">
                <a:solidFill>
                  <a:srgbClr val="002060"/>
                </a:solidFill>
                <a:latin typeface="Arial" panose="020B0604020202020204" pitchFamily="34" charset="0"/>
                <a:cs typeface="Arial" panose="020B0604020202020204" pitchFamily="34" charset="0"/>
              </a:rPr>
              <a:t>Welke externe hulpmiddelen zijn er zodat ik deze nog meer kan inzetten?</a:t>
            </a:r>
          </a:p>
          <a:p>
            <a:r>
              <a:rPr lang="nl-BE" sz="2000" dirty="0">
                <a:solidFill>
                  <a:srgbClr val="002060"/>
                </a:solidFill>
                <a:latin typeface="Arial" panose="020B0604020202020204" pitchFamily="34" charset="0"/>
                <a:cs typeface="Arial" panose="020B0604020202020204" pitchFamily="34" charset="0"/>
              </a:rPr>
              <a:t>…..</a:t>
            </a:r>
          </a:p>
        </p:txBody>
      </p:sp>
      <p:sp>
        <p:nvSpPr>
          <p:cNvPr id="11" name="Tijdelijke aanduiding voor inhoud 10"/>
          <p:cNvSpPr>
            <a:spLocks noGrp="1"/>
          </p:cNvSpPr>
          <p:nvPr>
            <p:ph sz="quarter" idx="4"/>
          </p:nvPr>
        </p:nvSpPr>
        <p:spPr>
          <a:xfrm>
            <a:off x="7173266" y="1595812"/>
            <a:ext cx="4636799" cy="4695188"/>
          </a:xfrm>
        </p:spPr>
        <p:txBody>
          <a:bodyPr>
            <a:normAutofit/>
          </a:bodyPr>
          <a:lstStyle/>
          <a:p>
            <a:r>
              <a:rPr lang="nl-BE" sz="2000" dirty="0">
                <a:solidFill>
                  <a:srgbClr val="002060"/>
                </a:solidFill>
                <a:latin typeface="Arial" panose="020B0604020202020204" pitchFamily="34" charset="0"/>
                <a:cs typeface="Arial" panose="020B0604020202020204" pitchFamily="34" charset="0"/>
              </a:rPr>
              <a:t>Hanteer je ze bewust of onbewust?</a:t>
            </a:r>
          </a:p>
          <a:p>
            <a:r>
              <a:rPr lang="nl-BE" sz="2000" dirty="0">
                <a:solidFill>
                  <a:srgbClr val="002060"/>
                </a:solidFill>
                <a:latin typeface="Arial" panose="020B0604020202020204" pitchFamily="34" charset="0"/>
                <a:cs typeface="Arial" panose="020B0604020202020204" pitchFamily="34" charset="0"/>
              </a:rPr>
              <a:t>Heb je er invloed op of niet?</a:t>
            </a:r>
          </a:p>
          <a:p>
            <a:r>
              <a:rPr lang="nl-BE" sz="2000" dirty="0">
                <a:solidFill>
                  <a:srgbClr val="002060"/>
                </a:solidFill>
                <a:latin typeface="Arial" panose="020B0604020202020204" pitchFamily="34" charset="0"/>
                <a:cs typeface="Arial" panose="020B0604020202020204" pitchFamily="34" charset="0"/>
              </a:rPr>
              <a:t>Kan je ze loslaten of niet? Wat heb je daarvoor nodig? Welke krachten, overtuigingen, kan je daarvoor gebruiken?</a:t>
            </a:r>
          </a:p>
          <a:p>
            <a:r>
              <a:rPr lang="nl-BE" sz="2000" dirty="0">
                <a:solidFill>
                  <a:srgbClr val="002060"/>
                </a:solidFill>
                <a:latin typeface="Arial" panose="020B0604020202020204" pitchFamily="34" charset="0"/>
                <a:cs typeface="Arial" panose="020B0604020202020204" pitchFamily="34" charset="0"/>
              </a:rPr>
              <a:t>Hoe kan je er bewuster of efficiënter mee omgaan?</a:t>
            </a:r>
          </a:p>
          <a:p>
            <a:r>
              <a:rPr lang="nl-BE" sz="2000" dirty="0">
                <a:solidFill>
                  <a:srgbClr val="002060"/>
                </a:solidFill>
                <a:latin typeface="Arial" panose="020B0604020202020204" pitchFamily="34" charset="0"/>
                <a:cs typeface="Arial" panose="020B0604020202020204" pitchFamily="34" charset="0"/>
              </a:rPr>
              <a:t>Kan je er een andere betekenis aan geven?</a:t>
            </a:r>
          </a:p>
        </p:txBody>
      </p:sp>
      <p:sp>
        <p:nvSpPr>
          <p:cNvPr id="2" name="Tijdelijke aanduiding voor dianummer 1"/>
          <p:cNvSpPr>
            <a:spLocks noGrp="1"/>
          </p:cNvSpPr>
          <p:nvPr>
            <p:ph type="sldNum" sz="quarter" idx="12"/>
          </p:nvPr>
        </p:nvSpPr>
        <p:spPr/>
        <p:txBody>
          <a:bodyPr/>
          <a:lstStyle/>
          <a:p>
            <a:fld id="{FFBB57A4-8C72-4059-AECB-5ED372413480}" type="slidenum">
              <a:rPr lang="nl-BE" smtClean="0"/>
              <a:t>21</a:t>
            </a:fld>
            <a:endParaRPr lang="nl-BE"/>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76155"/>
            <a:ext cx="1225638" cy="567001"/>
          </a:xfrm>
          <a:prstGeom prst="rect">
            <a:avLst/>
          </a:prstGeom>
        </p:spPr>
      </p:pic>
      <p:sp>
        <p:nvSpPr>
          <p:cNvPr id="10"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Tree>
    <p:extLst>
      <p:ext uri="{BB962C8B-B14F-4D97-AF65-F5344CB8AC3E}">
        <p14:creationId xmlns:p14="http://schemas.microsoft.com/office/powerpoint/2010/main" val="1717356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6517808"/>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r>
              <a:rPr lang="nl-BE" sz="1898" dirty="0">
                <a:latin typeface="Arial" panose="020B0604020202020204" pitchFamily="34" charset="0"/>
                <a:cs typeface="Arial" panose="020B0604020202020204" pitchFamily="34" charset="0"/>
              </a:rPr>
              <a:t>           DUO</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703" y="1049214"/>
            <a:ext cx="4984267" cy="3219651"/>
          </a:xfrm>
          <a:prstGeom prst="rect">
            <a:avLst/>
          </a:prstGeom>
        </p:spPr>
      </p:pic>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544" y="2323971"/>
            <a:ext cx="4869573" cy="3131972"/>
          </a:xfrm>
          <a:prstGeom prst="rect">
            <a:avLst/>
          </a:prstGeom>
        </p:spPr>
      </p:pic>
    </p:spTree>
    <p:extLst>
      <p:ext uri="{BB962C8B-B14F-4D97-AF65-F5344CB8AC3E}">
        <p14:creationId xmlns:p14="http://schemas.microsoft.com/office/powerpoint/2010/main" val="26097414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751" y="1708673"/>
            <a:ext cx="4822716" cy="3004595"/>
          </a:xfrm>
          <a:prstGeom prst="rect">
            <a:avLst/>
          </a:prstGeom>
        </p:spPr>
      </p:pic>
      <p:sp>
        <p:nvSpPr>
          <p:cNvPr id="12" name="Tekstvak 11"/>
          <p:cNvSpPr txBox="1"/>
          <p:nvPr/>
        </p:nvSpPr>
        <p:spPr>
          <a:xfrm>
            <a:off x="538628" y="2588805"/>
            <a:ext cx="2236510" cy="923330"/>
          </a:xfrm>
          <a:prstGeom prst="rect">
            <a:avLst/>
          </a:prstGeom>
          <a:noFill/>
        </p:spPr>
        <p:txBody>
          <a:bodyPr wrap="none" rtlCol="0">
            <a:spAutoFit/>
          </a:bodyPr>
          <a:lstStyle/>
          <a:p>
            <a:pPr algn="ctr"/>
            <a:r>
              <a:rPr lang="nl-BE" dirty="0">
                <a:solidFill>
                  <a:schemeClr val="bg1"/>
                </a:solidFill>
                <a:latin typeface="Arial" panose="020B0604020202020204" pitchFamily="34" charset="0"/>
                <a:cs typeface="Arial" panose="020B0604020202020204" pitchFamily="34" charset="0"/>
              </a:rPr>
              <a:t>  Reflecteer nadien </a:t>
            </a:r>
          </a:p>
          <a:p>
            <a:pPr algn="ctr"/>
            <a:r>
              <a:rPr lang="nl-BE" dirty="0">
                <a:solidFill>
                  <a:schemeClr val="bg1"/>
                </a:solidFill>
                <a:latin typeface="Arial" panose="020B0604020202020204" pitchFamily="34" charset="0"/>
                <a:cs typeface="Arial" panose="020B0604020202020204" pitchFamily="34" charset="0"/>
              </a:rPr>
              <a:t>over je eigen </a:t>
            </a:r>
          </a:p>
          <a:p>
            <a:pPr algn="ctr"/>
            <a:r>
              <a:rPr lang="nl-BE" dirty="0">
                <a:solidFill>
                  <a:schemeClr val="bg1"/>
                </a:solidFill>
                <a:latin typeface="Arial" panose="020B0604020202020204" pitchFamily="34" charset="0"/>
                <a:cs typeface="Arial" panose="020B0604020202020204" pitchFamily="34" charset="0"/>
              </a:rPr>
              <a:t>handelen als coach.</a:t>
            </a:r>
          </a:p>
        </p:txBody>
      </p:sp>
    </p:spTree>
    <p:extLst>
      <p:ext uri="{BB962C8B-B14F-4D97-AF65-F5344CB8AC3E}">
        <p14:creationId xmlns:p14="http://schemas.microsoft.com/office/powerpoint/2010/main" val="7847459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533" y="1951714"/>
            <a:ext cx="5389741" cy="3200604"/>
          </a:xfrm>
          <a:prstGeom prst="rect">
            <a:avLst/>
          </a:prstGeom>
        </p:spPr>
      </p:pic>
      <p:sp>
        <p:nvSpPr>
          <p:cNvPr id="10" name="Tekstvak 9"/>
          <p:cNvSpPr txBox="1"/>
          <p:nvPr/>
        </p:nvSpPr>
        <p:spPr>
          <a:xfrm>
            <a:off x="538628" y="2588805"/>
            <a:ext cx="2236510" cy="923330"/>
          </a:xfrm>
          <a:prstGeom prst="rect">
            <a:avLst/>
          </a:prstGeom>
          <a:noFill/>
        </p:spPr>
        <p:txBody>
          <a:bodyPr wrap="none" rtlCol="0">
            <a:spAutoFit/>
          </a:bodyPr>
          <a:lstStyle/>
          <a:p>
            <a:pPr algn="ctr"/>
            <a:r>
              <a:rPr lang="nl-BE" dirty="0">
                <a:solidFill>
                  <a:schemeClr val="bg1"/>
                </a:solidFill>
                <a:latin typeface="Arial" panose="020B0604020202020204" pitchFamily="34" charset="0"/>
                <a:cs typeface="Arial" panose="020B0604020202020204" pitchFamily="34" charset="0"/>
              </a:rPr>
              <a:t>  Reflecteer nadien </a:t>
            </a:r>
          </a:p>
          <a:p>
            <a:pPr algn="ctr"/>
            <a:r>
              <a:rPr lang="nl-BE" dirty="0">
                <a:solidFill>
                  <a:schemeClr val="bg1"/>
                </a:solidFill>
                <a:latin typeface="Arial" panose="020B0604020202020204" pitchFamily="34" charset="0"/>
                <a:cs typeface="Arial" panose="020B0604020202020204" pitchFamily="34" charset="0"/>
              </a:rPr>
              <a:t>over je eigen </a:t>
            </a:r>
          </a:p>
          <a:p>
            <a:pPr algn="ctr"/>
            <a:r>
              <a:rPr lang="nl-BE" dirty="0">
                <a:solidFill>
                  <a:schemeClr val="bg1"/>
                </a:solidFill>
                <a:latin typeface="Arial" panose="020B0604020202020204" pitchFamily="34" charset="0"/>
                <a:cs typeface="Arial" panose="020B0604020202020204" pitchFamily="34" charset="0"/>
              </a:rPr>
              <a:t>handelen als coach.</a:t>
            </a:r>
          </a:p>
        </p:txBody>
      </p:sp>
    </p:spTree>
    <p:extLst>
      <p:ext uri="{BB962C8B-B14F-4D97-AF65-F5344CB8AC3E}">
        <p14:creationId xmlns:p14="http://schemas.microsoft.com/office/powerpoint/2010/main" val="158265170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970" y="1486973"/>
            <a:ext cx="5499458" cy="3579091"/>
          </a:xfrm>
          <a:prstGeom prst="rect">
            <a:avLst/>
          </a:prstGeom>
        </p:spPr>
      </p:pic>
      <p:sp>
        <p:nvSpPr>
          <p:cNvPr id="12" name="Tekstvak 11"/>
          <p:cNvSpPr txBox="1"/>
          <p:nvPr/>
        </p:nvSpPr>
        <p:spPr>
          <a:xfrm>
            <a:off x="538628" y="2588805"/>
            <a:ext cx="2236510" cy="923330"/>
          </a:xfrm>
          <a:prstGeom prst="rect">
            <a:avLst/>
          </a:prstGeom>
          <a:noFill/>
        </p:spPr>
        <p:txBody>
          <a:bodyPr wrap="none" rtlCol="0">
            <a:spAutoFit/>
          </a:bodyPr>
          <a:lstStyle/>
          <a:p>
            <a:pPr algn="ctr"/>
            <a:r>
              <a:rPr lang="nl-BE" dirty="0">
                <a:solidFill>
                  <a:schemeClr val="bg1"/>
                </a:solidFill>
                <a:latin typeface="Arial" panose="020B0604020202020204" pitchFamily="34" charset="0"/>
                <a:cs typeface="Arial" panose="020B0604020202020204" pitchFamily="34" charset="0"/>
              </a:rPr>
              <a:t>  Reflecteer nadien </a:t>
            </a:r>
          </a:p>
          <a:p>
            <a:pPr algn="ctr"/>
            <a:r>
              <a:rPr lang="nl-BE" dirty="0">
                <a:solidFill>
                  <a:schemeClr val="bg1"/>
                </a:solidFill>
                <a:latin typeface="Arial" panose="020B0604020202020204" pitchFamily="34" charset="0"/>
                <a:cs typeface="Arial" panose="020B0604020202020204" pitchFamily="34" charset="0"/>
              </a:rPr>
              <a:t>over je eigen </a:t>
            </a:r>
          </a:p>
          <a:p>
            <a:pPr algn="ctr"/>
            <a:r>
              <a:rPr lang="nl-BE" dirty="0">
                <a:solidFill>
                  <a:schemeClr val="bg1"/>
                </a:solidFill>
                <a:latin typeface="Arial" panose="020B0604020202020204" pitchFamily="34" charset="0"/>
                <a:cs typeface="Arial" panose="020B0604020202020204" pitchFamily="34" charset="0"/>
              </a:rPr>
              <a:t>handelen als coach.</a:t>
            </a:r>
          </a:p>
        </p:txBody>
      </p:sp>
      <p:sp>
        <p:nvSpPr>
          <p:cNvPr id="10" name="Rechthoek 9"/>
          <p:cNvSpPr/>
          <p:nvPr/>
        </p:nvSpPr>
        <p:spPr>
          <a:xfrm>
            <a:off x="6856022" y="3221100"/>
            <a:ext cx="2890982" cy="110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4884048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992" y="2127170"/>
            <a:ext cx="6285110" cy="2839466"/>
          </a:xfrm>
          <a:prstGeom prst="rect">
            <a:avLst/>
          </a:prstGeom>
        </p:spPr>
      </p:pic>
      <p:sp>
        <p:nvSpPr>
          <p:cNvPr id="12" name="Tekstvak 11"/>
          <p:cNvSpPr txBox="1"/>
          <p:nvPr/>
        </p:nvSpPr>
        <p:spPr>
          <a:xfrm>
            <a:off x="538628" y="2588805"/>
            <a:ext cx="2236510" cy="923330"/>
          </a:xfrm>
          <a:prstGeom prst="rect">
            <a:avLst/>
          </a:prstGeom>
          <a:noFill/>
        </p:spPr>
        <p:txBody>
          <a:bodyPr wrap="none" rtlCol="0">
            <a:spAutoFit/>
          </a:bodyPr>
          <a:lstStyle/>
          <a:p>
            <a:pPr algn="ctr"/>
            <a:r>
              <a:rPr lang="nl-BE" dirty="0">
                <a:solidFill>
                  <a:schemeClr val="bg1"/>
                </a:solidFill>
                <a:latin typeface="Arial" panose="020B0604020202020204" pitchFamily="34" charset="0"/>
                <a:cs typeface="Arial" panose="020B0604020202020204" pitchFamily="34" charset="0"/>
              </a:rPr>
              <a:t>  Reflecteer nadien </a:t>
            </a:r>
          </a:p>
          <a:p>
            <a:pPr algn="ctr"/>
            <a:r>
              <a:rPr lang="nl-BE" dirty="0">
                <a:solidFill>
                  <a:schemeClr val="bg1"/>
                </a:solidFill>
                <a:latin typeface="Arial" panose="020B0604020202020204" pitchFamily="34" charset="0"/>
                <a:cs typeface="Arial" panose="020B0604020202020204" pitchFamily="34" charset="0"/>
              </a:rPr>
              <a:t>over je eigen </a:t>
            </a:r>
          </a:p>
          <a:p>
            <a:pPr algn="ctr"/>
            <a:r>
              <a:rPr lang="nl-BE" dirty="0">
                <a:solidFill>
                  <a:schemeClr val="bg1"/>
                </a:solidFill>
                <a:latin typeface="Arial" panose="020B0604020202020204" pitchFamily="34" charset="0"/>
                <a:cs typeface="Arial" panose="020B0604020202020204" pitchFamily="34" charset="0"/>
              </a:rPr>
              <a:t>handelen als coach.</a:t>
            </a:r>
          </a:p>
        </p:txBody>
      </p:sp>
    </p:spTree>
    <p:extLst>
      <p:ext uri="{BB962C8B-B14F-4D97-AF65-F5344CB8AC3E}">
        <p14:creationId xmlns:p14="http://schemas.microsoft.com/office/powerpoint/2010/main" val="3744054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4</a:t>
            </a:r>
          </a:p>
        </p:txBody>
      </p:sp>
      <p:sp>
        <p:nvSpPr>
          <p:cNvPr id="7" name="Tekstvak 6">
            <a:extLst>
              <a:ext uri="{FF2B5EF4-FFF2-40B4-BE49-F238E27FC236}">
                <a16:creationId xmlns:a16="http://schemas.microsoft.com/office/drawing/2014/main" id="{3FCD77BD-A9B6-4B2F-9C50-F7F5D5180323}"/>
              </a:ext>
            </a:extLst>
          </p:cNvPr>
          <p:cNvSpPr txBox="1"/>
          <p:nvPr/>
        </p:nvSpPr>
        <p:spPr>
          <a:xfrm>
            <a:off x="2680110" y="2698939"/>
            <a:ext cx="1467068" cy="2400657"/>
          </a:xfrm>
          <a:prstGeom prst="rect">
            <a:avLst/>
          </a:prstGeom>
          <a:noFill/>
        </p:spPr>
        <p:txBody>
          <a:bodyPr wrap="none" rtlCol="0">
            <a:spAutoFit/>
          </a:bodyPr>
          <a:lstStyle/>
          <a:p>
            <a:r>
              <a:rPr lang="nl-BE" sz="15000" dirty="0">
                <a:solidFill>
                  <a:schemeClr val="bg1"/>
                </a:solidFill>
                <a:latin typeface="Arial" panose="020B0604020202020204" pitchFamily="34" charset="0"/>
                <a:cs typeface="Arial" panose="020B0604020202020204" pitchFamily="34" charset="0"/>
              </a:rPr>
              <a:t>B</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677696" y="4682868"/>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Coachen op waarden-niveau</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428737295"/>
      </p:ext>
    </p:extLst>
  </p:cSld>
  <p:clrMapOvr>
    <a:masterClrMapping/>
  </p:clrMapOvr>
  <p:transition spd="med" advTm="199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nl-BE"/>
          </a:p>
        </p:txBody>
      </p:sp>
      <p:sp>
        <p:nvSpPr>
          <p:cNvPr id="5" name="Tijdelijke aanduiding voor dianummer 4"/>
          <p:cNvSpPr>
            <a:spLocks noGrp="1"/>
          </p:cNvSpPr>
          <p:nvPr>
            <p:ph type="sldNum" sz="quarter" idx="4294967295"/>
          </p:nvPr>
        </p:nvSpPr>
        <p:spPr>
          <a:xfrm>
            <a:off x="11952288" y="5427663"/>
            <a:ext cx="239712" cy="407987"/>
          </a:xfrm>
        </p:spPr>
        <p:txBody>
          <a:bodyPr/>
          <a:lstStyle/>
          <a:p>
            <a:fld id="{86CB4B4D-7CA3-9044-876B-883B54F8677D}" type="slidenum">
              <a:rPr lang="nl-BE" smtClean="0"/>
              <a:t>28</a:t>
            </a:fld>
            <a:endParaRPr lang="nl-BE"/>
          </a:p>
        </p:txBody>
      </p:sp>
      <p:sp>
        <p:nvSpPr>
          <p:cNvPr id="9" name="Rechthoek"/>
          <p:cNvSpPr/>
          <p:nvPr/>
        </p:nvSpPr>
        <p:spPr>
          <a:xfrm>
            <a:off x="7634798" y="0"/>
            <a:ext cx="4598766" cy="6937068"/>
          </a:xfrm>
          <a:prstGeom prst="rect">
            <a:avLst/>
          </a:prstGeom>
          <a:solidFill>
            <a:srgbClr val="002060"/>
          </a:soli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sp>
        <p:nvSpPr>
          <p:cNvPr id="2" name="Tijdelijke aanduiding voor inhoud 1"/>
          <p:cNvSpPr>
            <a:spLocks noGrp="1"/>
          </p:cNvSpPr>
          <p:nvPr>
            <p:ph idx="1"/>
          </p:nvPr>
        </p:nvSpPr>
        <p:spPr/>
        <p:txBody>
          <a:bodyPr/>
          <a:lstStyle/>
          <a:p>
            <a:endParaRPr lang="nl-BE" dirty="0"/>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796636" y="365125"/>
            <a:ext cx="6235390" cy="5913011"/>
          </a:xfrm>
          <a:prstGeom prst="rect">
            <a:avLst/>
          </a:prstGeom>
          <a:noFill/>
          <a:ln>
            <a:noFill/>
          </a:ln>
        </p:spPr>
      </p:pic>
      <p:sp>
        <p:nvSpPr>
          <p:cNvPr id="10" name="Tekstvak 9"/>
          <p:cNvSpPr txBox="1"/>
          <p:nvPr/>
        </p:nvSpPr>
        <p:spPr>
          <a:xfrm>
            <a:off x="7846151" y="542439"/>
            <a:ext cx="3947531" cy="2431435"/>
          </a:xfrm>
          <a:prstGeom prst="rect">
            <a:avLst/>
          </a:prstGeom>
          <a:noFill/>
        </p:spPr>
        <p:txBody>
          <a:bodyPr wrap="square" rtlCol="0">
            <a:spAutoFit/>
          </a:bodyPr>
          <a:lstStyle/>
          <a:p>
            <a:endParaRPr lang="nl-BE" sz="2000" dirty="0">
              <a:solidFill>
                <a:schemeClr val="bg1"/>
              </a:solidFill>
              <a:latin typeface="Arial" panose="020B0604020202020204" pitchFamily="34" charset="0"/>
              <a:cs typeface="Arial" panose="020B0604020202020204" pitchFamily="34" charset="0"/>
            </a:endParaRPr>
          </a:p>
          <a:p>
            <a:pPr algn="ctr"/>
            <a:r>
              <a:rPr lang="nl-BE" sz="2000" dirty="0">
                <a:solidFill>
                  <a:schemeClr val="bg1"/>
                </a:solidFill>
                <a:latin typeface="Arial" panose="020B0604020202020204" pitchFamily="34" charset="0"/>
                <a:cs typeface="Arial" panose="020B0604020202020204" pitchFamily="34" charset="0"/>
              </a:rPr>
              <a:t>Coachen op waarden-niveau is de directe aanzet tot transformatie. </a:t>
            </a:r>
          </a:p>
          <a:p>
            <a:pPr algn="ctr"/>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a:p>
            <a:endParaRPr lang="nl-BE" sz="24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1471845" y="3498933"/>
            <a:ext cx="1655545" cy="1477328"/>
          </a:xfrm>
          <a:prstGeom prst="rect">
            <a:avLst/>
          </a:prstGeom>
          <a:solidFill>
            <a:schemeClr val="bg1"/>
          </a:solidFill>
        </p:spPr>
        <p:txBody>
          <a:bodyPr wrap="square" rtlCol="0">
            <a:spAutoFit/>
          </a:bodyPr>
          <a:lstStyle/>
          <a:p>
            <a:endParaRPr lang="nl-BE" dirty="0"/>
          </a:p>
          <a:p>
            <a:endParaRPr lang="nl-BE" dirty="0"/>
          </a:p>
          <a:p>
            <a:endParaRPr lang="nl-BE" dirty="0"/>
          </a:p>
          <a:p>
            <a:endParaRPr lang="nl-BE" dirty="0"/>
          </a:p>
          <a:p>
            <a:endParaRPr lang="nl-BE" dirty="0"/>
          </a:p>
        </p:txBody>
      </p:sp>
      <p:sp>
        <p:nvSpPr>
          <p:cNvPr id="4" name="Pijl-rechts 3"/>
          <p:cNvSpPr/>
          <p:nvPr/>
        </p:nvSpPr>
        <p:spPr>
          <a:xfrm>
            <a:off x="959374" y="3426636"/>
            <a:ext cx="2030930" cy="93603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WAARDEN</a:t>
            </a:r>
          </a:p>
        </p:txBody>
      </p:sp>
      <p:sp>
        <p:nvSpPr>
          <p:cNvPr id="12" name="Rechthoek 11"/>
          <p:cNvSpPr/>
          <p:nvPr/>
        </p:nvSpPr>
        <p:spPr>
          <a:xfrm>
            <a:off x="7804587" y="4078308"/>
            <a:ext cx="4147701" cy="1754326"/>
          </a:xfrm>
          <a:prstGeom prst="rect">
            <a:avLst/>
          </a:prstGeom>
        </p:spPr>
        <p:txBody>
          <a:bodyPr wrap="square">
            <a:spAutoFit/>
          </a:bodyPr>
          <a:lstStyle/>
          <a:p>
            <a:pPr algn="ctr"/>
            <a:r>
              <a:rPr lang="nl-BE" b="1" dirty="0">
                <a:solidFill>
                  <a:schemeClr val="bg1"/>
                </a:solidFill>
              </a:rPr>
              <a:t>‘</a:t>
            </a:r>
            <a:r>
              <a:rPr lang="nl-BE" b="1" i="1" dirty="0">
                <a:solidFill>
                  <a:schemeClr val="bg1"/>
                </a:solidFill>
                <a:latin typeface="Arial" panose="020B0604020202020204" pitchFamily="34" charset="0"/>
                <a:cs typeface="Arial" panose="020B0604020202020204" pitchFamily="34" charset="0"/>
              </a:rPr>
              <a:t>Waarden gaan over keuzes. </a:t>
            </a:r>
          </a:p>
          <a:p>
            <a:pPr algn="ctr"/>
            <a:r>
              <a:rPr lang="nl-BE" b="1" i="1" dirty="0">
                <a:solidFill>
                  <a:schemeClr val="bg1"/>
                </a:solidFill>
                <a:latin typeface="Arial" panose="020B0604020202020204" pitchFamily="34" charset="0"/>
                <a:cs typeface="Arial" panose="020B0604020202020204" pitchFamily="34" charset="0"/>
              </a:rPr>
              <a:t>De keuze om ondanks de moeilijke gedachten, gevoelens en ervaringen die je leven kruisen toch trouw te blijven en te leven vanuit je hart.’</a:t>
            </a:r>
          </a:p>
          <a:p>
            <a:endParaRPr lang="nl-BE"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629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511968" y="410368"/>
            <a:ext cx="10515600" cy="1325563"/>
          </a:xfrm>
        </p:spPr>
        <p:txBody>
          <a:bodyPr/>
          <a:lstStyle/>
          <a:p>
            <a:r>
              <a:rPr lang="nl-BE" b="1" dirty="0">
                <a:solidFill>
                  <a:srgbClr val="00B0F0"/>
                </a:solidFill>
                <a:latin typeface="Arial" panose="020B0604020202020204" pitchFamily="34" charset="0"/>
                <a:cs typeface="Arial" panose="020B0604020202020204" pitchFamily="34" charset="0"/>
              </a:rPr>
              <a:t>  </a:t>
            </a:r>
            <a:r>
              <a:rPr lang="nl-BE" b="1" dirty="0">
                <a:solidFill>
                  <a:srgbClr val="002060"/>
                </a:solidFill>
                <a:latin typeface="Arial" panose="020B0604020202020204" pitchFamily="34" charset="0"/>
                <a:cs typeface="Arial" panose="020B0604020202020204" pitchFamily="34" charset="0"/>
              </a:rPr>
              <a:t>Waarden</a:t>
            </a:r>
            <a:endParaRPr lang="nl-BE" sz="1800" b="1" dirty="0">
              <a:solidFill>
                <a:srgbClr val="002060"/>
              </a:solidFill>
              <a:latin typeface="Arial" panose="020B0604020202020204" pitchFamily="34" charset="0"/>
              <a:cs typeface="Arial" panose="020B0604020202020204" pitchFamily="34" charset="0"/>
            </a:endParaRPr>
          </a:p>
        </p:txBody>
      </p:sp>
      <p:sp>
        <p:nvSpPr>
          <p:cNvPr id="6" name="Tijdelijke aanduiding voor inhoud 5"/>
          <p:cNvSpPr>
            <a:spLocks noGrp="1"/>
          </p:cNvSpPr>
          <p:nvPr>
            <p:ph idx="1"/>
          </p:nvPr>
        </p:nvSpPr>
        <p:spPr>
          <a:xfrm>
            <a:off x="2011680" y="1584960"/>
            <a:ext cx="8999621" cy="4636849"/>
          </a:xfrm>
        </p:spPr>
        <p:txBody>
          <a:bodyPr>
            <a:normAutofit lnSpcReduction="10000"/>
          </a:bodyPr>
          <a:lstStyle/>
          <a:p>
            <a:pPr marL="0" indent="0">
              <a:buNone/>
            </a:pPr>
            <a:r>
              <a:rPr lang="nl-BE" sz="2600" dirty="0">
                <a:solidFill>
                  <a:srgbClr val="002060"/>
                </a:solidFill>
                <a:latin typeface="Arial" panose="020B0604020202020204" pitchFamily="34" charset="0"/>
                <a:cs typeface="Arial" panose="020B0604020202020204" pitchFamily="34" charset="0"/>
              </a:rPr>
              <a:t>Waarden zijn idealen en motieven. Het zijn opvattingen over wat wenselijk is. Ze zorgen voor betekenisgeving.</a:t>
            </a:r>
          </a:p>
          <a:p>
            <a:endParaRPr lang="nl-BE" sz="2600" dirty="0">
              <a:solidFill>
                <a:srgbClr val="002060"/>
              </a:solidFill>
              <a:latin typeface="Arial" panose="020B0604020202020204" pitchFamily="34" charset="0"/>
              <a:cs typeface="Arial" panose="020B0604020202020204" pitchFamily="34" charset="0"/>
            </a:endParaRPr>
          </a:p>
          <a:p>
            <a:pPr lvl="1"/>
            <a:r>
              <a:rPr lang="nl-BE" i="1" dirty="0">
                <a:solidFill>
                  <a:srgbClr val="002060"/>
                </a:solidFill>
                <a:latin typeface="Arial" panose="020B0604020202020204" pitchFamily="34" charset="0"/>
                <a:cs typeface="Arial" panose="020B0604020202020204" pitchFamily="34" charset="0"/>
              </a:rPr>
              <a:t>Intrinsieke waarden:</a:t>
            </a:r>
            <a:r>
              <a:rPr lang="nl-BE" dirty="0">
                <a:solidFill>
                  <a:srgbClr val="002060"/>
                </a:solidFill>
                <a:latin typeface="Arial" panose="020B0604020202020204" pitchFamily="34" charset="0"/>
                <a:cs typeface="Arial" panose="020B0604020202020204" pitchFamily="34" charset="0"/>
              </a:rPr>
              <a:t> waarden die nagestreefd behoren te worden vanuit de gedachte dat het goede gedaan behoort te worden: gerechtigheid, liefde, vrijheid, verantwoordelijkheid, eerlijkheid, respect, gelijkheid…</a:t>
            </a:r>
          </a:p>
          <a:p>
            <a:pPr marL="457200" lvl="1" indent="0">
              <a:buNone/>
            </a:pPr>
            <a:r>
              <a:rPr lang="nl-BE" dirty="0">
                <a:solidFill>
                  <a:srgbClr val="002060"/>
                </a:solidFill>
                <a:latin typeface="Arial" panose="020B0604020202020204" pitchFamily="34" charset="0"/>
                <a:cs typeface="Arial" panose="020B0604020202020204" pitchFamily="34" charset="0"/>
              </a:rPr>
              <a:t>   Dit zijn waarden </a:t>
            </a:r>
            <a:r>
              <a:rPr lang="nl-BE" dirty="0" err="1">
                <a:solidFill>
                  <a:srgbClr val="002060"/>
                </a:solidFill>
                <a:latin typeface="Arial" panose="020B0604020202020204" pitchFamily="34" charset="0"/>
                <a:cs typeface="Arial" panose="020B0604020202020204" pitchFamily="34" charset="0"/>
              </a:rPr>
              <a:t>‘an</a:t>
            </a:r>
            <a:r>
              <a:rPr lang="nl-BE" dirty="0">
                <a:solidFill>
                  <a:srgbClr val="002060"/>
                </a:solidFill>
                <a:latin typeface="Arial" panose="020B0604020202020204" pitchFamily="34" charset="0"/>
                <a:cs typeface="Arial" panose="020B0604020202020204" pitchFamily="34" charset="0"/>
              </a:rPr>
              <a:t> </a:t>
            </a:r>
            <a:r>
              <a:rPr lang="nl-BE" dirty="0" err="1">
                <a:solidFill>
                  <a:srgbClr val="002060"/>
                </a:solidFill>
                <a:latin typeface="Arial" panose="020B0604020202020204" pitchFamily="34" charset="0"/>
                <a:cs typeface="Arial" panose="020B0604020202020204" pitchFamily="34" charset="0"/>
              </a:rPr>
              <a:t>sich</a:t>
            </a:r>
            <a:r>
              <a:rPr lang="nl-BE" dirty="0">
                <a:solidFill>
                  <a:srgbClr val="002060"/>
                </a:solidFill>
                <a:latin typeface="Arial" panose="020B0604020202020204" pitchFamily="34" charset="0"/>
                <a:cs typeface="Arial" panose="020B0604020202020204" pitchFamily="34" charset="0"/>
              </a:rPr>
              <a:t>’; universeel en van alle tijden.</a:t>
            </a:r>
          </a:p>
          <a:p>
            <a:pPr marL="457200" lvl="1" indent="0">
              <a:buNone/>
            </a:pPr>
            <a:endParaRPr lang="nl-BE" dirty="0">
              <a:solidFill>
                <a:srgbClr val="002060"/>
              </a:solidFill>
              <a:latin typeface="Arial" panose="020B0604020202020204" pitchFamily="34" charset="0"/>
              <a:cs typeface="Arial" panose="020B0604020202020204" pitchFamily="34" charset="0"/>
            </a:endParaRPr>
          </a:p>
          <a:p>
            <a:pPr lvl="1"/>
            <a:r>
              <a:rPr lang="nl-BE" i="1" dirty="0">
                <a:solidFill>
                  <a:srgbClr val="002060"/>
                </a:solidFill>
                <a:latin typeface="Arial" panose="020B0604020202020204" pitchFamily="34" charset="0"/>
                <a:cs typeface="Arial" panose="020B0604020202020204" pitchFamily="34" charset="0"/>
              </a:rPr>
              <a:t>Instrumentele waarden:</a:t>
            </a:r>
            <a:r>
              <a:rPr lang="nl-BE" dirty="0">
                <a:solidFill>
                  <a:srgbClr val="002060"/>
                </a:solidFill>
                <a:latin typeface="Arial" panose="020B0604020202020204" pitchFamily="34" charset="0"/>
                <a:cs typeface="Arial" panose="020B0604020202020204" pitchFamily="34" charset="0"/>
              </a:rPr>
              <a:t> worden toegekend in functie van een hogere waarde. Kunnen met de tijd veranderen: vroeger ‘bezit’ in functie van geluk en nu ‘</a:t>
            </a:r>
            <a:r>
              <a:rPr lang="nl-BE" dirty="0" err="1">
                <a:solidFill>
                  <a:srgbClr val="002060"/>
                </a:solidFill>
                <a:latin typeface="Arial" panose="020B0604020202020204" pitchFamily="34" charset="0"/>
                <a:cs typeface="Arial" panose="020B0604020202020204" pitchFamily="34" charset="0"/>
              </a:rPr>
              <a:t>zelfontplooiing’om</a:t>
            </a:r>
            <a:r>
              <a:rPr lang="nl-BE" dirty="0">
                <a:solidFill>
                  <a:srgbClr val="002060"/>
                </a:solidFill>
                <a:latin typeface="Arial" panose="020B0604020202020204" pitchFamily="34" charset="0"/>
                <a:cs typeface="Arial" panose="020B0604020202020204" pitchFamily="34" charset="0"/>
              </a:rPr>
              <a:t> hetzelfde ideaal te bereiken. </a:t>
            </a:r>
          </a:p>
          <a:p>
            <a:pPr marL="0" indent="0" algn="ctr">
              <a:buNone/>
            </a:pPr>
            <a:endParaRPr lang="nl-BE" sz="2400" dirty="0">
              <a:solidFill>
                <a:srgbClr val="002060"/>
              </a:solidFill>
              <a:latin typeface="Arial" panose="020B0604020202020204" pitchFamily="34" charset="0"/>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fld id="{FFBB57A4-8C72-4059-AECB-5ED372413480}" type="slidenum">
              <a:rPr lang="nl-BE" smtClean="0"/>
              <a:t>29</a:t>
            </a:fld>
            <a:endParaRPr lang="nl-BE"/>
          </a:p>
        </p:txBody>
      </p:sp>
      <p:sp>
        <p:nvSpPr>
          <p:cNvPr id="9" name="Vorm"/>
          <p:cNvSpPr/>
          <p:nvPr/>
        </p:nvSpPr>
        <p:spPr>
          <a:xfrm rot="16200000">
            <a:off x="-2536373" y="2536375"/>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Tree>
    <p:extLst>
      <p:ext uri="{BB962C8B-B14F-4D97-AF65-F5344CB8AC3E}">
        <p14:creationId xmlns:p14="http://schemas.microsoft.com/office/powerpoint/2010/main" val="101015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ekst"/>
          <p:cNvSpPr txBox="1"/>
          <p:nvPr/>
        </p:nvSpPr>
        <p:spPr>
          <a:xfrm>
            <a:off x="2037207" y="969663"/>
            <a:ext cx="173124" cy="68179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171432" defTabSz="321435">
              <a:lnSpc>
                <a:spcPts val="5976"/>
              </a:lnSpc>
              <a:defRPr sz="2000">
                <a:solidFill>
                  <a:srgbClr val="000000"/>
                </a:solidFill>
              </a:defRPr>
            </a:pPr>
            <a:endParaRPr sz="3093"/>
          </a:p>
        </p:txBody>
      </p:sp>
      <p:sp>
        <p:nvSpPr>
          <p:cNvPr id="15"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p:cNvSpPr txBox="1">
            <a:spLocks/>
          </p:cNvSpPr>
          <p:nvPr/>
        </p:nvSpPr>
        <p:spPr>
          <a:xfrm>
            <a:off x="1927424" y="1549225"/>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3093" dirty="0">
              <a:solidFill>
                <a:srgbClr val="172457"/>
              </a:solidFill>
              <a:latin typeface="Avenir Next"/>
              <a:ea typeface="Avenir Next"/>
              <a:cs typeface="Avenir Next"/>
              <a:sym typeface="Avenir Next"/>
            </a:endParaRPr>
          </a:p>
        </p:txBody>
      </p:sp>
      <p:sp>
        <p:nvSpPr>
          <p:cNvPr id="17" name="Vorm"/>
          <p:cNvSpPr/>
          <p:nvPr/>
        </p:nvSpPr>
        <p:spPr>
          <a:xfrm>
            <a:off x="2241882" y="1355240"/>
            <a:ext cx="357997" cy="356225"/>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cubicBezTo>
                  <a:pt x="21600" y="6259"/>
                  <a:pt x="21600" y="6136"/>
                  <a:pt x="21477" y="6136"/>
                </a:cubicBezTo>
                <a:cubicBezTo>
                  <a:pt x="21477" y="6136"/>
                  <a:pt x="21477" y="6136"/>
                  <a:pt x="21477" y="6136"/>
                </a:cubicBezTo>
                <a:cubicBezTo>
                  <a:pt x="21477" y="6014"/>
                  <a:pt x="21477" y="6014"/>
                  <a:pt x="21477" y="6014"/>
                </a:cubicBezTo>
                <a:cubicBezTo>
                  <a:pt x="21477" y="6014"/>
                  <a:pt x="21477" y="6014"/>
                  <a:pt x="21477" y="6014"/>
                </a:cubicBezTo>
                <a:cubicBezTo>
                  <a:pt x="15586" y="245"/>
                  <a:pt x="15586" y="245"/>
                  <a:pt x="15586" y="245"/>
                </a:cubicBezTo>
                <a:cubicBezTo>
                  <a:pt x="15586" y="245"/>
                  <a:pt x="15586" y="245"/>
                  <a:pt x="15586" y="245"/>
                </a:cubicBezTo>
                <a:cubicBezTo>
                  <a:pt x="15464" y="123"/>
                  <a:pt x="15341" y="0"/>
                  <a:pt x="15218" y="0"/>
                </a:cubicBezTo>
                <a:cubicBezTo>
                  <a:pt x="6382" y="0"/>
                  <a:pt x="6382" y="0"/>
                  <a:pt x="6382" y="0"/>
                </a:cubicBezTo>
                <a:cubicBezTo>
                  <a:pt x="6259" y="0"/>
                  <a:pt x="6136" y="123"/>
                  <a:pt x="6014" y="245"/>
                </a:cubicBezTo>
                <a:cubicBezTo>
                  <a:pt x="6014" y="245"/>
                  <a:pt x="6014" y="245"/>
                  <a:pt x="6014" y="245"/>
                </a:cubicBezTo>
                <a:cubicBezTo>
                  <a:pt x="123" y="6014"/>
                  <a:pt x="123" y="6014"/>
                  <a:pt x="123" y="6014"/>
                </a:cubicBezTo>
                <a:cubicBezTo>
                  <a:pt x="123" y="6014"/>
                  <a:pt x="123" y="6014"/>
                  <a:pt x="123" y="6014"/>
                </a:cubicBezTo>
                <a:cubicBezTo>
                  <a:pt x="123" y="6136"/>
                  <a:pt x="123" y="6136"/>
                  <a:pt x="123" y="6136"/>
                </a:cubicBezTo>
                <a:cubicBezTo>
                  <a:pt x="123" y="6136"/>
                  <a:pt x="123" y="6136"/>
                  <a:pt x="123" y="6136"/>
                </a:cubicBezTo>
                <a:cubicBezTo>
                  <a:pt x="0" y="6136"/>
                  <a:pt x="0" y="6259"/>
                  <a:pt x="0" y="6382"/>
                </a:cubicBezTo>
                <a:cubicBezTo>
                  <a:pt x="0" y="6505"/>
                  <a:pt x="0" y="6627"/>
                  <a:pt x="123" y="6627"/>
                </a:cubicBezTo>
                <a:cubicBezTo>
                  <a:pt x="123" y="6750"/>
                  <a:pt x="123" y="6750"/>
                  <a:pt x="123" y="6750"/>
                </a:cubicBezTo>
                <a:cubicBezTo>
                  <a:pt x="10432" y="21477"/>
                  <a:pt x="10432" y="21477"/>
                  <a:pt x="10432" y="21477"/>
                </a:cubicBezTo>
                <a:cubicBezTo>
                  <a:pt x="10432" y="21355"/>
                  <a:pt x="10432" y="21355"/>
                  <a:pt x="10432" y="21355"/>
                </a:cubicBezTo>
                <a:cubicBezTo>
                  <a:pt x="10555" y="21477"/>
                  <a:pt x="10677" y="21600"/>
                  <a:pt x="10800" y="21600"/>
                </a:cubicBezTo>
                <a:cubicBezTo>
                  <a:pt x="10923" y="21600"/>
                  <a:pt x="11045" y="21477"/>
                  <a:pt x="11168" y="21355"/>
                </a:cubicBezTo>
                <a:cubicBezTo>
                  <a:pt x="11168" y="21477"/>
                  <a:pt x="11168" y="21477"/>
                  <a:pt x="11168" y="21477"/>
                </a:cubicBezTo>
                <a:cubicBezTo>
                  <a:pt x="21477" y="6750"/>
                  <a:pt x="21477" y="6750"/>
                  <a:pt x="21477" y="6750"/>
                </a:cubicBezTo>
                <a:cubicBezTo>
                  <a:pt x="21477" y="6627"/>
                  <a:pt x="21477" y="6627"/>
                  <a:pt x="21477" y="6627"/>
                </a:cubicBezTo>
                <a:cubicBezTo>
                  <a:pt x="21600" y="6627"/>
                  <a:pt x="21600" y="6505"/>
                  <a:pt x="21600" y="6382"/>
                </a:cubicBezTo>
                <a:moveTo>
                  <a:pt x="14973" y="982"/>
                </a:moveTo>
                <a:cubicBezTo>
                  <a:pt x="19882" y="5891"/>
                  <a:pt x="19882" y="5891"/>
                  <a:pt x="19882" y="5891"/>
                </a:cubicBezTo>
                <a:cubicBezTo>
                  <a:pt x="15464" y="5891"/>
                  <a:pt x="15464" y="5891"/>
                  <a:pt x="15464" y="5891"/>
                </a:cubicBezTo>
                <a:cubicBezTo>
                  <a:pt x="13009" y="982"/>
                  <a:pt x="13009" y="982"/>
                  <a:pt x="13009" y="982"/>
                </a:cubicBezTo>
                <a:lnTo>
                  <a:pt x="14973" y="982"/>
                </a:lnTo>
                <a:close/>
                <a:moveTo>
                  <a:pt x="12027" y="982"/>
                </a:moveTo>
                <a:cubicBezTo>
                  <a:pt x="14482" y="5891"/>
                  <a:pt x="14482" y="5891"/>
                  <a:pt x="14482" y="5891"/>
                </a:cubicBezTo>
                <a:cubicBezTo>
                  <a:pt x="7118" y="5891"/>
                  <a:pt x="7118" y="5891"/>
                  <a:pt x="7118" y="5891"/>
                </a:cubicBezTo>
                <a:cubicBezTo>
                  <a:pt x="9573" y="982"/>
                  <a:pt x="9573" y="982"/>
                  <a:pt x="9573" y="982"/>
                </a:cubicBezTo>
                <a:lnTo>
                  <a:pt x="12027" y="982"/>
                </a:lnTo>
                <a:close/>
                <a:moveTo>
                  <a:pt x="6627" y="982"/>
                </a:moveTo>
                <a:cubicBezTo>
                  <a:pt x="8591" y="982"/>
                  <a:pt x="8591" y="982"/>
                  <a:pt x="8591" y="982"/>
                </a:cubicBezTo>
                <a:cubicBezTo>
                  <a:pt x="6136" y="5891"/>
                  <a:pt x="6136" y="5891"/>
                  <a:pt x="6136" y="5891"/>
                </a:cubicBezTo>
                <a:cubicBezTo>
                  <a:pt x="1718" y="5891"/>
                  <a:pt x="1718" y="5891"/>
                  <a:pt x="1718" y="5891"/>
                </a:cubicBezTo>
                <a:lnTo>
                  <a:pt x="6627" y="982"/>
                </a:lnTo>
                <a:close/>
                <a:moveTo>
                  <a:pt x="1473" y="6873"/>
                </a:moveTo>
                <a:cubicBezTo>
                  <a:pt x="6014" y="6873"/>
                  <a:pt x="6014" y="6873"/>
                  <a:pt x="6014" y="6873"/>
                </a:cubicBezTo>
                <a:cubicBezTo>
                  <a:pt x="9450" y="18286"/>
                  <a:pt x="9450" y="18286"/>
                  <a:pt x="9450" y="18286"/>
                </a:cubicBezTo>
                <a:lnTo>
                  <a:pt x="1473" y="6873"/>
                </a:lnTo>
                <a:close/>
                <a:moveTo>
                  <a:pt x="10800" y="19391"/>
                </a:moveTo>
                <a:cubicBezTo>
                  <a:pt x="6995" y="6873"/>
                  <a:pt x="6995" y="6873"/>
                  <a:pt x="6995" y="6873"/>
                </a:cubicBezTo>
                <a:cubicBezTo>
                  <a:pt x="14605" y="6873"/>
                  <a:pt x="14605" y="6873"/>
                  <a:pt x="14605" y="6873"/>
                </a:cubicBezTo>
                <a:lnTo>
                  <a:pt x="10800" y="19391"/>
                </a:lnTo>
                <a:close/>
                <a:moveTo>
                  <a:pt x="12150" y="18286"/>
                </a:moveTo>
                <a:cubicBezTo>
                  <a:pt x="15586" y="6873"/>
                  <a:pt x="15586" y="6873"/>
                  <a:pt x="15586" y="6873"/>
                </a:cubicBezTo>
                <a:cubicBezTo>
                  <a:pt x="20127" y="6873"/>
                  <a:pt x="20127" y="6873"/>
                  <a:pt x="20127" y="6873"/>
                </a:cubicBezTo>
                <a:lnTo>
                  <a:pt x="12150" y="18286"/>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7" name="Vorm"/>
          <p:cNvSpPr/>
          <p:nvPr/>
        </p:nvSpPr>
        <p:spPr>
          <a:xfrm>
            <a:off x="530884" y="1028056"/>
            <a:ext cx="761712" cy="660592"/>
          </a:xfrm>
          <a:custGeom>
            <a:avLst/>
            <a:gdLst/>
            <a:ahLst/>
            <a:cxnLst>
              <a:cxn ang="0">
                <a:pos x="wd2" y="hd2"/>
              </a:cxn>
              <a:cxn ang="5400000">
                <a:pos x="wd2" y="hd2"/>
              </a:cxn>
              <a:cxn ang="10800000">
                <a:pos x="wd2" y="hd2"/>
              </a:cxn>
              <a:cxn ang="16200000">
                <a:pos x="wd2" y="hd2"/>
              </a:cxn>
            </a:cxnLst>
            <a:rect l="0" t="0" r="r" b="b"/>
            <a:pathLst>
              <a:path w="21600" h="21600" extrusionOk="0">
                <a:moveTo>
                  <a:pt x="5413" y="21600"/>
                </a:moveTo>
                <a:lnTo>
                  <a:pt x="0" y="10815"/>
                </a:lnTo>
                <a:lnTo>
                  <a:pt x="5413" y="0"/>
                </a:lnTo>
                <a:lnTo>
                  <a:pt x="16213" y="0"/>
                </a:lnTo>
                <a:lnTo>
                  <a:pt x="21600" y="10815"/>
                </a:lnTo>
                <a:lnTo>
                  <a:pt x="16213" y="21600"/>
                </a:lnTo>
                <a:lnTo>
                  <a:pt x="5413" y="21600"/>
                </a:lnTo>
                <a:close/>
              </a:path>
            </a:pathLst>
          </a:custGeom>
          <a:gradFill>
            <a:gsLst>
              <a:gs pos="0">
                <a:srgbClr val="AF32DC"/>
              </a:gs>
              <a:gs pos="100000">
                <a:srgbClr val="0A32BE"/>
              </a:gs>
            </a:gsLst>
            <a:lin ang="4200000"/>
          </a:gradFill>
          <a:ln w="12700">
            <a:miter lim="400000"/>
          </a:ln>
        </p:spPr>
        <p:txBody>
          <a:bodyPr lIns="34289" tIns="34289" rIns="34289" bIns="34289" anchor="ctr"/>
          <a:lstStyle/>
          <a:p>
            <a:pPr marL="178574" marR="178574" algn="ctr">
              <a:lnSpc>
                <a:spcPct val="110000"/>
              </a:lnSpc>
              <a:defRPr sz="2200">
                <a:solidFill>
                  <a:srgbClr val="FFFFFF"/>
                </a:solidFill>
                <a:latin typeface="Helvetica Neue Medium"/>
                <a:ea typeface="Helvetica Neue Medium"/>
                <a:cs typeface="Helvetica Neue Medium"/>
                <a:sym typeface="Helvetica Neue Medium"/>
              </a:defRPr>
            </a:pPr>
            <a:endParaRPr sz="3093"/>
          </a:p>
        </p:txBody>
      </p:sp>
      <p:sp>
        <p:nvSpPr>
          <p:cNvPr id="8" name="Vorm"/>
          <p:cNvSpPr/>
          <p:nvPr/>
        </p:nvSpPr>
        <p:spPr>
          <a:xfrm>
            <a:off x="732742" y="1185288"/>
            <a:ext cx="357997" cy="357997"/>
          </a:xfrm>
          <a:custGeom>
            <a:avLst/>
            <a:gdLst/>
            <a:ahLst/>
            <a:cxnLst>
              <a:cxn ang="0">
                <a:pos x="wd2" y="hd2"/>
              </a:cxn>
              <a:cxn ang="5400000">
                <a:pos x="wd2" y="hd2"/>
              </a:cxn>
              <a:cxn ang="10800000">
                <a:pos x="wd2" y="hd2"/>
              </a:cxn>
              <a:cxn ang="16200000">
                <a:pos x="wd2" y="hd2"/>
              </a:cxn>
            </a:cxnLst>
            <a:rect l="0" t="0" r="r" b="b"/>
            <a:pathLst>
              <a:path w="21600" h="21600" extrusionOk="0">
                <a:moveTo>
                  <a:pt x="4786" y="14605"/>
                </a:moveTo>
                <a:cubicBezTo>
                  <a:pt x="5277" y="14114"/>
                  <a:pt x="5277" y="14114"/>
                  <a:pt x="5277" y="14114"/>
                </a:cubicBezTo>
                <a:cubicBezTo>
                  <a:pt x="5400" y="13991"/>
                  <a:pt x="5400" y="13868"/>
                  <a:pt x="5400" y="13745"/>
                </a:cubicBezTo>
                <a:cubicBezTo>
                  <a:pt x="5400" y="13500"/>
                  <a:pt x="5155" y="13255"/>
                  <a:pt x="4909" y="13255"/>
                </a:cubicBezTo>
                <a:cubicBezTo>
                  <a:pt x="4786" y="13255"/>
                  <a:pt x="4664" y="13255"/>
                  <a:pt x="4541" y="13377"/>
                </a:cubicBezTo>
                <a:cubicBezTo>
                  <a:pt x="4050" y="13868"/>
                  <a:pt x="4050" y="13868"/>
                  <a:pt x="4050" y="13868"/>
                </a:cubicBezTo>
                <a:cubicBezTo>
                  <a:pt x="3927" y="13991"/>
                  <a:pt x="3927" y="14114"/>
                  <a:pt x="3927" y="14236"/>
                </a:cubicBezTo>
                <a:cubicBezTo>
                  <a:pt x="3927" y="14482"/>
                  <a:pt x="4173" y="14727"/>
                  <a:pt x="4418" y="14727"/>
                </a:cubicBezTo>
                <a:cubicBezTo>
                  <a:pt x="4541" y="14727"/>
                  <a:pt x="4664" y="14727"/>
                  <a:pt x="4786" y="14605"/>
                </a:cubicBezTo>
                <a:moveTo>
                  <a:pt x="7855" y="14236"/>
                </a:moveTo>
                <a:cubicBezTo>
                  <a:pt x="7855" y="13991"/>
                  <a:pt x="7609" y="13745"/>
                  <a:pt x="7364" y="13745"/>
                </a:cubicBezTo>
                <a:cubicBezTo>
                  <a:pt x="7241" y="13745"/>
                  <a:pt x="7118" y="13745"/>
                  <a:pt x="6995" y="13868"/>
                </a:cubicBezTo>
                <a:cubicBezTo>
                  <a:pt x="2086" y="18777"/>
                  <a:pt x="2086" y="18777"/>
                  <a:pt x="2086" y="18777"/>
                </a:cubicBezTo>
                <a:cubicBezTo>
                  <a:pt x="1964" y="18900"/>
                  <a:pt x="1964" y="19023"/>
                  <a:pt x="1964" y="19145"/>
                </a:cubicBezTo>
                <a:cubicBezTo>
                  <a:pt x="1964" y="19391"/>
                  <a:pt x="2209" y="19636"/>
                  <a:pt x="2455" y="19636"/>
                </a:cubicBezTo>
                <a:cubicBezTo>
                  <a:pt x="2577" y="19636"/>
                  <a:pt x="2700" y="19636"/>
                  <a:pt x="2823" y="19514"/>
                </a:cubicBezTo>
                <a:cubicBezTo>
                  <a:pt x="7732" y="14605"/>
                  <a:pt x="7732" y="14605"/>
                  <a:pt x="7732" y="14605"/>
                </a:cubicBezTo>
                <a:cubicBezTo>
                  <a:pt x="7855" y="14482"/>
                  <a:pt x="7855" y="14359"/>
                  <a:pt x="7855" y="14236"/>
                </a:cubicBezTo>
                <a:moveTo>
                  <a:pt x="7855" y="16200"/>
                </a:moveTo>
                <a:cubicBezTo>
                  <a:pt x="7732" y="16200"/>
                  <a:pt x="7609" y="16200"/>
                  <a:pt x="7486" y="16323"/>
                </a:cubicBezTo>
                <a:cubicBezTo>
                  <a:pt x="6014" y="17795"/>
                  <a:pt x="6014" y="17795"/>
                  <a:pt x="6014" y="17795"/>
                </a:cubicBezTo>
                <a:cubicBezTo>
                  <a:pt x="5891" y="17918"/>
                  <a:pt x="5891" y="18041"/>
                  <a:pt x="5891" y="18164"/>
                </a:cubicBezTo>
                <a:cubicBezTo>
                  <a:pt x="5891" y="18409"/>
                  <a:pt x="6136" y="18655"/>
                  <a:pt x="6382" y="18655"/>
                </a:cubicBezTo>
                <a:cubicBezTo>
                  <a:pt x="6505" y="18655"/>
                  <a:pt x="6627" y="18655"/>
                  <a:pt x="6750" y="18532"/>
                </a:cubicBezTo>
                <a:cubicBezTo>
                  <a:pt x="8223" y="17059"/>
                  <a:pt x="8223" y="17059"/>
                  <a:pt x="8223" y="17059"/>
                </a:cubicBezTo>
                <a:cubicBezTo>
                  <a:pt x="8345" y="16936"/>
                  <a:pt x="8345" y="16814"/>
                  <a:pt x="8345" y="16691"/>
                </a:cubicBezTo>
                <a:cubicBezTo>
                  <a:pt x="8345" y="16445"/>
                  <a:pt x="8100" y="16200"/>
                  <a:pt x="7855" y="16200"/>
                </a:cubicBezTo>
                <a:moveTo>
                  <a:pt x="21600" y="491"/>
                </a:moveTo>
                <a:cubicBezTo>
                  <a:pt x="21600" y="245"/>
                  <a:pt x="21355" y="0"/>
                  <a:pt x="21109" y="0"/>
                </a:cubicBezTo>
                <a:cubicBezTo>
                  <a:pt x="20986" y="0"/>
                  <a:pt x="20986" y="0"/>
                  <a:pt x="20864" y="0"/>
                </a:cubicBezTo>
                <a:cubicBezTo>
                  <a:pt x="20864" y="0"/>
                  <a:pt x="20864" y="0"/>
                  <a:pt x="20864" y="0"/>
                </a:cubicBezTo>
                <a:cubicBezTo>
                  <a:pt x="245" y="8836"/>
                  <a:pt x="245" y="8836"/>
                  <a:pt x="245" y="8836"/>
                </a:cubicBezTo>
                <a:cubicBezTo>
                  <a:pt x="245" y="8836"/>
                  <a:pt x="245" y="8836"/>
                  <a:pt x="245" y="8836"/>
                </a:cubicBezTo>
                <a:cubicBezTo>
                  <a:pt x="245" y="8836"/>
                  <a:pt x="245" y="8836"/>
                  <a:pt x="245" y="8836"/>
                </a:cubicBezTo>
                <a:cubicBezTo>
                  <a:pt x="245" y="8836"/>
                  <a:pt x="245" y="8836"/>
                  <a:pt x="245" y="8836"/>
                </a:cubicBezTo>
                <a:cubicBezTo>
                  <a:pt x="123" y="8959"/>
                  <a:pt x="0" y="9082"/>
                  <a:pt x="0" y="9327"/>
                </a:cubicBezTo>
                <a:cubicBezTo>
                  <a:pt x="0" y="9573"/>
                  <a:pt x="123" y="9695"/>
                  <a:pt x="368" y="9818"/>
                </a:cubicBezTo>
                <a:cubicBezTo>
                  <a:pt x="368" y="9818"/>
                  <a:pt x="368" y="9818"/>
                  <a:pt x="368" y="9818"/>
                </a:cubicBezTo>
                <a:cubicBezTo>
                  <a:pt x="8468" y="13132"/>
                  <a:pt x="8468" y="13132"/>
                  <a:pt x="8468" y="13132"/>
                </a:cubicBezTo>
                <a:cubicBezTo>
                  <a:pt x="11782" y="21232"/>
                  <a:pt x="11782" y="21232"/>
                  <a:pt x="11782" y="21232"/>
                </a:cubicBezTo>
                <a:cubicBezTo>
                  <a:pt x="11782" y="21232"/>
                  <a:pt x="11782" y="21232"/>
                  <a:pt x="11782" y="21232"/>
                </a:cubicBezTo>
                <a:cubicBezTo>
                  <a:pt x="11905" y="21477"/>
                  <a:pt x="12027" y="21600"/>
                  <a:pt x="12273" y="21600"/>
                </a:cubicBezTo>
                <a:cubicBezTo>
                  <a:pt x="12518" y="21600"/>
                  <a:pt x="12641" y="21477"/>
                  <a:pt x="12764" y="21355"/>
                </a:cubicBezTo>
                <a:cubicBezTo>
                  <a:pt x="12764" y="21355"/>
                  <a:pt x="12764" y="21355"/>
                  <a:pt x="12764" y="21355"/>
                </a:cubicBezTo>
                <a:cubicBezTo>
                  <a:pt x="12764" y="21355"/>
                  <a:pt x="12764" y="21355"/>
                  <a:pt x="12764" y="21355"/>
                </a:cubicBezTo>
                <a:cubicBezTo>
                  <a:pt x="12764" y="21355"/>
                  <a:pt x="12764" y="21355"/>
                  <a:pt x="12764" y="21355"/>
                </a:cubicBezTo>
                <a:cubicBezTo>
                  <a:pt x="21600" y="736"/>
                  <a:pt x="21600" y="736"/>
                  <a:pt x="21600" y="736"/>
                </a:cubicBezTo>
                <a:cubicBezTo>
                  <a:pt x="21600" y="736"/>
                  <a:pt x="21600" y="736"/>
                  <a:pt x="21600" y="736"/>
                </a:cubicBezTo>
                <a:cubicBezTo>
                  <a:pt x="21600" y="614"/>
                  <a:pt x="21600" y="614"/>
                  <a:pt x="21600" y="491"/>
                </a:cubicBezTo>
                <a:moveTo>
                  <a:pt x="1718" y="9327"/>
                </a:moveTo>
                <a:cubicBezTo>
                  <a:pt x="18900" y="1964"/>
                  <a:pt x="18900" y="1964"/>
                  <a:pt x="18900" y="1964"/>
                </a:cubicBezTo>
                <a:cubicBezTo>
                  <a:pt x="8714" y="12150"/>
                  <a:pt x="8714" y="12150"/>
                  <a:pt x="8714" y="12150"/>
                </a:cubicBezTo>
                <a:lnTo>
                  <a:pt x="1718" y="9327"/>
                </a:lnTo>
                <a:close/>
                <a:moveTo>
                  <a:pt x="12273" y="19882"/>
                </a:moveTo>
                <a:cubicBezTo>
                  <a:pt x="9450" y="12886"/>
                  <a:pt x="9450" y="12886"/>
                  <a:pt x="9450" y="12886"/>
                </a:cubicBezTo>
                <a:cubicBezTo>
                  <a:pt x="19636" y="2700"/>
                  <a:pt x="19636" y="2700"/>
                  <a:pt x="19636" y="2700"/>
                </a:cubicBezTo>
                <a:lnTo>
                  <a:pt x="12273" y="19882"/>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9" name="One stop shop"/>
          <p:cNvSpPr/>
          <p:nvPr/>
        </p:nvSpPr>
        <p:spPr>
          <a:xfrm>
            <a:off x="1467841" y="1143372"/>
            <a:ext cx="2010485" cy="545212"/>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sz="1700" b="1" cap="all">
                <a:solidFill>
                  <a:srgbClr val="5B0EA1"/>
                </a:solidFill>
                <a:latin typeface="Helvetica"/>
                <a:ea typeface="Helvetica"/>
                <a:cs typeface="Helvetica"/>
                <a:sym typeface="Helvetica"/>
              </a:defRPr>
            </a:lvl1pPr>
          </a:lstStyle>
          <a:p>
            <a:r>
              <a:rPr lang="nl-BE" sz="3093" dirty="0"/>
              <a:t>CHECK-IN</a:t>
            </a:r>
            <a:endParaRPr sz="3093" dirty="0"/>
          </a:p>
        </p:txBody>
      </p:sp>
      <p:pic>
        <p:nvPicPr>
          <p:cNvPr id="10" name="shutterstock_505756657.jpg" descr="shutterstock_505756657.jpg"/>
          <p:cNvPicPr>
            <a:picLocks noGrp="1" noChangeAspect="1"/>
          </p:cNvPicPr>
          <p:nvPr>
            <p:ph type="pic" idx="13"/>
          </p:nvPr>
        </p:nvPicPr>
        <p:blipFill>
          <a:blip r:embed="rId3">
            <a:alphaModFix amt="66360"/>
          </a:blip>
          <a:srcRect l="38097" t="3809" r="14637" b="497"/>
          <a:stretch>
            <a:fillRect/>
          </a:stretch>
        </p:blipFill>
        <p:spPr>
          <a:xfrm>
            <a:off x="8821141" y="1476902"/>
            <a:ext cx="3370860" cy="5485001"/>
          </a:xfrm>
          <a:custGeom>
            <a:avLst/>
            <a:gdLst/>
            <a:ahLst/>
            <a:cxnLst>
              <a:cxn ang="0">
                <a:pos x="wd2" y="hd2"/>
              </a:cxn>
              <a:cxn ang="5400000">
                <a:pos x="wd2" y="hd2"/>
              </a:cxn>
              <a:cxn ang="10800000">
                <a:pos x="wd2" y="hd2"/>
              </a:cxn>
              <a:cxn ang="16200000">
                <a:pos x="wd2" y="hd2"/>
              </a:cxn>
            </a:cxnLst>
            <a:rect l="0" t="0" r="r" b="b"/>
            <a:pathLst>
              <a:path w="21393" h="21600" extrusionOk="0">
                <a:moveTo>
                  <a:pt x="21393" y="21600"/>
                </a:moveTo>
                <a:lnTo>
                  <a:pt x="8585" y="21600"/>
                </a:lnTo>
                <a:lnTo>
                  <a:pt x="2831" y="14460"/>
                </a:lnTo>
                <a:cubicBezTo>
                  <a:pt x="1187" y="12420"/>
                  <a:pt x="365" y="11400"/>
                  <a:pt x="48" y="10145"/>
                </a:cubicBezTo>
                <a:cubicBezTo>
                  <a:pt x="-207" y="8745"/>
                  <a:pt x="557" y="7348"/>
                  <a:pt x="2132" y="6327"/>
                </a:cubicBezTo>
                <a:cubicBezTo>
                  <a:pt x="3614" y="5445"/>
                  <a:pt x="5268" y="4937"/>
                  <a:pt x="8528" y="3939"/>
                </a:cubicBezTo>
                <a:lnTo>
                  <a:pt x="21393" y="0"/>
                </a:lnTo>
                <a:lnTo>
                  <a:pt x="21393" y="21600"/>
                </a:lnTo>
                <a:close/>
              </a:path>
            </a:pathLst>
          </a:custGeom>
        </p:spPr>
      </p:pic>
      <p:sp>
        <p:nvSpPr>
          <p:cNvPr id="11" name="Tekstvak 10"/>
          <p:cNvSpPr txBox="1"/>
          <p:nvPr/>
        </p:nvSpPr>
        <p:spPr>
          <a:xfrm>
            <a:off x="611288" y="3238520"/>
            <a:ext cx="8680993" cy="3436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r>
              <a:rPr lang="nl-NL" sz="4000" dirty="0">
                <a:solidFill>
                  <a:srgbClr val="002060"/>
                </a:solidFill>
                <a:latin typeface="Arial" panose="020B0604020202020204" pitchFamily="34" charset="0"/>
                <a:cs typeface="Arial" panose="020B0604020202020204" pitchFamily="34" charset="0"/>
              </a:rPr>
              <a:t>Welke waarde staat zeker in je top 5</a:t>
            </a:r>
          </a:p>
          <a:p>
            <a:pPr defTabSz="410722">
              <a:spcBef>
                <a:spcPts val="703"/>
              </a:spcBef>
            </a:pPr>
            <a:r>
              <a:rPr lang="nl-NL" sz="4000" dirty="0">
                <a:solidFill>
                  <a:srgbClr val="002060"/>
                </a:solidFill>
                <a:latin typeface="Arial" panose="020B0604020202020204" pitchFamily="34" charset="0"/>
                <a:cs typeface="Arial" panose="020B0604020202020204" pitchFamily="34" charset="0"/>
              </a:rPr>
              <a:t>als professionele coach?</a:t>
            </a:r>
          </a:p>
          <a:p>
            <a:pPr defTabSz="410722">
              <a:spcBef>
                <a:spcPts val="703"/>
              </a:spcBef>
            </a:pPr>
            <a:r>
              <a:rPr lang="nl-NL" sz="4000" dirty="0">
                <a:solidFill>
                  <a:srgbClr val="002060"/>
                </a:solidFill>
                <a:latin typeface="Arial" panose="020B0604020202020204" pitchFamily="34" charset="0"/>
                <a:cs typeface="Arial" panose="020B0604020202020204" pitchFamily="34" charset="0"/>
              </a:rPr>
              <a:t>Hoe vertegenwoordig je deze waarde?</a:t>
            </a:r>
          </a:p>
          <a:p>
            <a:pPr defTabSz="410722">
              <a:spcBef>
                <a:spcPts val="703"/>
              </a:spcBef>
            </a:pPr>
            <a:endParaRPr lang="nl-NL"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036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2147236" y="1870471"/>
            <a:ext cx="8864065" cy="4351338"/>
          </a:xfrm>
        </p:spPr>
        <p:txBody>
          <a:bodyPr>
            <a:normAutofit/>
          </a:bodyPr>
          <a:lstStyle/>
          <a:p>
            <a:pPr marL="0" indent="0">
              <a:buNone/>
            </a:pPr>
            <a:r>
              <a:rPr lang="nl-BE" sz="2600" dirty="0">
                <a:solidFill>
                  <a:srgbClr val="002060"/>
                </a:solidFill>
                <a:latin typeface="Arial" panose="020B0604020202020204" pitchFamily="34" charset="0"/>
                <a:cs typeface="Arial" panose="020B0604020202020204" pitchFamily="34" charset="0"/>
              </a:rPr>
              <a:t>voorbeeld </a:t>
            </a:r>
          </a:p>
          <a:p>
            <a:endParaRPr lang="nl-BE" sz="2600" dirty="0">
              <a:solidFill>
                <a:srgbClr val="002060"/>
              </a:solidFill>
              <a:latin typeface="Arial" panose="020B0604020202020204" pitchFamily="34" charset="0"/>
              <a:cs typeface="Arial" panose="020B0604020202020204" pitchFamily="34" charset="0"/>
            </a:endParaRPr>
          </a:p>
          <a:p>
            <a:pPr lvl="1"/>
            <a:r>
              <a:rPr lang="nl-BE" dirty="0">
                <a:solidFill>
                  <a:srgbClr val="002060"/>
                </a:solidFill>
                <a:latin typeface="Arial" panose="020B0604020202020204" pitchFamily="34" charset="0"/>
                <a:cs typeface="Arial" panose="020B0604020202020204" pitchFamily="34" charset="0"/>
              </a:rPr>
              <a:t>Intrinsieke waarde van een ziekenhuis: menselijkheid</a:t>
            </a:r>
          </a:p>
          <a:p>
            <a:pPr lvl="1"/>
            <a:r>
              <a:rPr lang="nl-BE" dirty="0">
                <a:solidFill>
                  <a:srgbClr val="002060"/>
                </a:solidFill>
                <a:latin typeface="Arial" panose="020B0604020202020204" pitchFamily="34" charset="0"/>
                <a:cs typeface="Arial" panose="020B0604020202020204" pitchFamily="34" charset="0"/>
              </a:rPr>
              <a:t>Instrumentele waarde:  efficiëntie </a:t>
            </a:r>
            <a:r>
              <a:rPr lang="nl-BE" sz="1600" dirty="0">
                <a:solidFill>
                  <a:srgbClr val="002060"/>
                </a:solidFill>
                <a:latin typeface="Arial" panose="020B0604020202020204" pitchFamily="34" charset="0"/>
                <a:cs typeface="Arial" panose="020B0604020202020204" pitchFamily="34" charset="0"/>
              </a:rPr>
              <a:t>(om zoveel mogelijk mensen te kunnen helpen)</a:t>
            </a:r>
          </a:p>
          <a:p>
            <a:pPr lvl="1"/>
            <a:endParaRPr lang="nl-BE" sz="1600" dirty="0">
              <a:solidFill>
                <a:srgbClr val="002060"/>
              </a:solidFill>
              <a:latin typeface="Arial" panose="020B0604020202020204" pitchFamily="34" charset="0"/>
              <a:cs typeface="Arial" panose="020B0604020202020204" pitchFamily="34" charset="0"/>
            </a:endParaRPr>
          </a:p>
          <a:p>
            <a:pPr lvl="1"/>
            <a:endParaRPr lang="nl-BE" sz="1600" dirty="0">
              <a:solidFill>
                <a:srgbClr val="002060"/>
              </a:solidFill>
              <a:latin typeface="Arial" panose="020B0604020202020204" pitchFamily="34" charset="0"/>
              <a:cs typeface="Arial" panose="020B0604020202020204" pitchFamily="34" charset="0"/>
            </a:endParaRPr>
          </a:p>
          <a:p>
            <a:pPr lvl="1"/>
            <a:r>
              <a:rPr lang="nl-BE" dirty="0">
                <a:solidFill>
                  <a:srgbClr val="002060"/>
                </a:solidFill>
                <a:latin typeface="Arial" panose="020B0604020202020204" pitchFamily="34" charset="0"/>
                <a:cs typeface="Arial" panose="020B0604020202020204" pitchFamily="34" charset="0"/>
              </a:rPr>
              <a:t>Intrinsieke waarde: respect </a:t>
            </a:r>
          </a:p>
          <a:p>
            <a:pPr lvl="1"/>
            <a:r>
              <a:rPr lang="nl-BE" dirty="0">
                <a:solidFill>
                  <a:srgbClr val="002060"/>
                </a:solidFill>
                <a:latin typeface="Arial" panose="020B0604020202020204" pitchFamily="34" charset="0"/>
                <a:cs typeface="Arial" panose="020B0604020202020204" pitchFamily="34" charset="0"/>
              </a:rPr>
              <a:t>Instrumentele waarde:  samenwerking </a:t>
            </a:r>
            <a:r>
              <a:rPr lang="nl-BE" sz="1600" dirty="0">
                <a:solidFill>
                  <a:srgbClr val="002060"/>
                </a:solidFill>
                <a:latin typeface="Arial" panose="020B0604020202020204" pitchFamily="34" charset="0"/>
                <a:cs typeface="Arial" panose="020B0604020202020204" pitchFamily="34" charset="0"/>
              </a:rPr>
              <a:t>(om respectvol met tijd van anderen om te gaan) </a:t>
            </a:r>
          </a:p>
          <a:p>
            <a:pPr marL="0" indent="0" algn="ctr">
              <a:buNone/>
            </a:pPr>
            <a:endParaRPr lang="nl-BE" sz="2400" dirty="0">
              <a:solidFill>
                <a:srgbClr val="002060"/>
              </a:solidFill>
              <a:latin typeface="Arial" panose="020B0604020202020204" pitchFamily="34" charset="0"/>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fld id="{FFBB57A4-8C72-4059-AECB-5ED372413480}" type="slidenum">
              <a:rPr lang="nl-BE" smtClean="0"/>
              <a:t>30</a:t>
            </a:fld>
            <a:endParaRPr lang="nl-BE"/>
          </a:p>
        </p:txBody>
      </p:sp>
      <p:sp>
        <p:nvSpPr>
          <p:cNvPr id="9" name="Vorm"/>
          <p:cNvSpPr/>
          <p:nvPr/>
        </p:nvSpPr>
        <p:spPr>
          <a:xfrm rot="16200000">
            <a:off x="-2536373" y="2536375"/>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3" name="Titel 2"/>
          <p:cNvSpPr>
            <a:spLocks noGrp="1"/>
          </p:cNvSpPr>
          <p:nvPr>
            <p:ph type="title"/>
          </p:nvPr>
        </p:nvSpPr>
        <p:spPr/>
        <p:txBody>
          <a:bodyPr/>
          <a:lstStyle/>
          <a:p>
            <a:endParaRPr lang="nl-BE"/>
          </a:p>
        </p:txBody>
      </p:sp>
    </p:spTree>
    <p:extLst>
      <p:ext uri="{BB962C8B-B14F-4D97-AF65-F5344CB8AC3E}">
        <p14:creationId xmlns:p14="http://schemas.microsoft.com/office/powerpoint/2010/main" val="3356805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2184461" y="1305887"/>
            <a:ext cx="5544625" cy="4351338"/>
          </a:xfrm>
        </p:spPr>
        <p:txBody>
          <a:bodyPr>
            <a:normAutofit fontScale="92500" lnSpcReduction="10000"/>
          </a:bodyPr>
          <a:lstStyle/>
          <a:p>
            <a:pPr marL="0" indent="0">
              <a:buNone/>
            </a:pPr>
            <a:r>
              <a:rPr lang="nl-BE" sz="2200" b="1" u="sng" dirty="0">
                <a:solidFill>
                  <a:srgbClr val="002060"/>
                </a:solidFill>
                <a:latin typeface="Arial" panose="020B0604020202020204" pitchFamily="34" charset="0"/>
                <a:cs typeface="Arial" panose="020B0604020202020204" pitchFamily="34" charset="0"/>
              </a:rPr>
              <a:t>Waarden en hun valkuil GEDRAG:</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Perfectionisme geeft fanatiek perfectionisme</a:t>
            </a:r>
          </a:p>
          <a:p>
            <a:r>
              <a:rPr lang="nl-BE" sz="2200" dirty="0">
                <a:solidFill>
                  <a:srgbClr val="002060"/>
                </a:solidFill>
                <a:latin typeface="Arial" panose="020B0604020202020204" pitchFamily="34" charset="0"/>
                <a:cs typeface="Arial" panose="020B0604020202020204" pitchFamily="34" charset="0"/>
              </a:rPr>
              <a:t>Respect geeft sub-assertiviteit</a:t>
            </a:r>
          </a:p>
          <a:p>
            <a:r>
              <a:rPr lang="nl-BE" sz="2200" dirty="0">
                <a:solidFill>
                  <a:srgbClr val="002060"/>
                </a:solidFill>
                <a:latin typeface="Arial" panose="020B0604020202020204" pitchFamily="34" charset="0"/>
                <a:cs typeface="Arial" panose="020B0604020202020204" pitchFamily="34" charset="0"/>
              </a:rPr>
              <a:t>Zorgzaamheid geeft liefdesjunk</a:t>
            </a:r>
          </a:p>
          <a:p>
            <a:r>
              <a:rPr lang="nl-BE" sz="2200" dirty="0">
                <a:solidFill>
                  <a:srgbClr val="002060"/>
                </a:solidFill>
                <a:latin typeface="Arial" panose="020B0604020202020204" pitchFamily="34" charset="0"/>
                <a:cs typeface="Arial" panose="020B0604020202020204" pitchFamily="34" charset="0"/>
              </a:rPr>
              <a:t>Orde geeft dwangmatig handelen</a:t>
            </a:r>
          </a:p>
          <a:p>
            <a:r>
              <a:rPr lang="nl-BE" sz="2200" dirty="0">
                <a:solidFill>
                  <a:srgbClr val="002060"/>
                </a:solidFill>
                <a:latin typeface="Arial" panose="020B0604020202020204" pitchFamily="34" charset="0"/>
                <a:cs typeface="Arial" panose="020B0604020202020204" pitchFamily="34" charset="0"/>
              </a:rPr>
              <a:t>Verantwoordelijkheid geeft  ‘</a:t>
            </a:r>
            <a:r>
              <a:rPr lang="nl-BE" sz="2200" dirty="0" err="1">
                <a:solidFill>
                  <a:srgbClr val="002060"/>
                </a:solidFill>
                <a:latin typeface="Arial" panose="020B0604020202020204" pitchFamily="34" charset="0"/>
                <a:cs typeface="Arial" panose="020B0604020202020204" pitchFamily="34" charset="0"/>
              </a:rPr>
              <a:t>Ja-knikker</a:t>
            </a:r>
            <a:r>
              <a:rPr lang="nl-BE" sz="2200" dirty="0">
                <a:solidFill>
                  <a:srgbClr val="002060"/>
                </a:solidFill>
                <a:latin typeface="Arial" panose="020B0604020202020204" pitchFamily="34" charset="0"/>
                <a:cs typeface="Arial" panose="020B0604020202020204" pitchFamily="34" charset="0"/>
              </a:rPr>
              <a:t>’</a:t>
            </a:r>
          </a:p>
          <a:p>
            <a:r>
              <a:rPr lang="nl-BE" sz="2200" dirty="0">
                <a:solidFill>
                  <a:srgbClr val="002060"/>
                </a:solidFill>
                <a:latin typeface="Arial" panose="020B0604020202020204" pitchFamily="34" charset="0"/>
                <a:cs typeface="Arial" panose="020B0604020202020204" pitchFamily="34" charset="0"/>
              </a:rPr>
              <a:t>Luiheid geeft passiviteit</a:t>
            </a:r>
          </a:p>
          <a:p>
            <a:r>
              <a:rPr lang="nl-BE" sz="2200" dirty="0">
                <a:solidFill>
                  <a:srgbClr val="002060"/>
                </a:solidFill>
                <a:latin typeface="Arial" panose="020B0604020202020204" pitchFamily="34" charset="0"/>
                <a:cs typeface="Arial" panose="020B0604020202020204" pitchFamily="34" charset="0"/>
              </a:rPr>
              <a:t>Humor geeft cynisme</a:t>
            </a:r>
          </a:p>
          <a:p>
            <a:r>
              <a:rPr lang="nl-BE" sz="2200" dirty="0">
                <a:solidFill>
                  <a:srgbClr val="002060"/>
                </a:solidFill>
                <a:latin typeface="Arial" panose="020B0604020202020204" pitchFamily="34" charset="0"/>
                <a:cs typeface="Arial" panose="020B0604020202020204" pitchFamily="34" charset="0"/>
              </a:rPr>
              <a:t>Openheid geeft kritisch zijn</a:t>
            </a:r>
          </a:p>
          <a:p>
            <a:pPr marL="0" indent="0">
              <a:buNone/>
            </a:pPr>
            <a:r>
              <a:rPr lang="nl-BE" sz="2200" dirty="0">
                <a:solidFill>
                  <a:srgbClr val="002060"/>
                </a:solidFill>
                <a:latin typeface="Arial" panose="020B0604020202020204" pitchFamily="34" charset="0"/>
                <a:cs typeface="Arial" panose="020B0604020202020204" pitchFamily="34" charset="0"/>
              </a:rPr>
              <a:t>…</a:t>
            </a:r>
          </a:p>
          <a:p>
            <a:pPr marL="0" indent="0" algn="ctr">
              <a:buNone/>
            </a:pPr>
            <a:endParaRPr lang="nl-BE" dirty="0">
              <a:solidFill>
                <a:srgbClr val="002060"/>
              </a:solidFill>
              <a:latin typeface="Arial" panose="020B0604020202020204" pitchFamily="34" charset="0"/>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fld id="{FFBB57A4-8C72-4059-AECB-5ED372413480}" type="slidenum">
              <a:rPr lang="nl-BE" smtClean="0"/>
              <a:t>31</a:t>
            </a:fld>
            <a:endParaRPr lang="nl-BE"/>
          </a:p>
        </p:txBody>
      </p:sp>
      <p:sp>
        <p:nvSpPr>
          <p:cNvPr id="9" name="Vorm"/>
          <p:cNvSpPr/>
          <p:nvPr/>
        </p:nvSpPr>
        <p:spPr>
          <a:xfrm rot="16200000">
            <a:off x="-2536373"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4" name="Rechteraccolade 3"/>
          <p:cNvSpPr/>
          <p:nvPr/>
        </p:nvSpPr>
        <p:spPr>
          <a:xfrm>
            <a:off x="7729086" y="1848051"/>
            <a:ext cx="134754" cy="3157086"/>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5" name="Tekstvak 4"/>
          <p:cNvSpPr txBox="1"/>
          <p:nvPr/>
        </p:nvSpPr>
        <p:spPr>
          <a:xfrm>
            <a:off x="8291743" y="2648541"/>
            <a:ext cx="3097515" cy="1938992"/>
          </a:xfrm>
          <a:prstGeom prst="rect">
            <a:avLst/>
          </a:prstGeom>
          <a:noFill/>
        </p:spPr>
        <p:txBody>
          <a:bodyPr wrap="none" rtlCol="0">
            <a:spAutoFit/>
          </a:bodyPr>
          <a:lstStyle/>
          <a:p>
            <a:r>
              <a:rPr lang="nl-BE" sz="2000" dirty="0">
                <a:solidFill>
                  <a:srgbClr val="002060"/>
                </a:solidFill>
                <a:latin typeface="Arial" panose="020B0604020202020204" pitchFamily="34" charset="0"/>
                <a:cs typeface="Arial" panose="020B0604020202020204" pitchFamily="34" charset="0"/>
              </a:rPr>
              <a:t>Dit geeft mogelijkheid tot </a:t>
            </a:r>
          </a:p>
          <a:p>
            <a:r>
              <a:rPr lang="nl-BE" sz="2000" dirty="0">
                <a:solidFill>
                  <a:srgbClr val="002060"/>
                </a:solidFill>
                <a:latin typeface="Arial" panose="020B0604020202020204" pitchFamily="34" charset="0"/>
                <a:cs typeface="Arial" panose="020B0604020202020204" pitchFamily="34" charset="0"/>
              </a:rPr>
              <a:t>energieverlies.</a:t>
            </a:r>
          </a:p>
          <a:p>
            <a:endParaRPr lang="nl-BE" sz="2000" dirty="0">
              <a:solidFill>
                <a:srgbClr val="002060"/>
              </a:solidFill>
              <a:latin typeface="Arial" panose="020B0604020202020204" pitchFamily="34" charset="0"/>
              <a:cs typeface="Arial" panose="020B0604020202020204" pitchFamily="34" charset="0"/>
            </a:endParaRPr>
          </a:p>
          <a:p>
            <a:r>
              <a:rPr lang="nl-BE" sz="2000" dirty="0">
                <a:solidFill>
                  <a:srgbClr val="002060"/>
                </a:solidFill>
                <a:latin typeface="Arial" panose="020B0604020202020204" pitchFamily="34" charset="0"/>
                <a:cs typeface="Arial" panose="020B0604020202020204" pitchFamily="34" charset="0"/>
              </a:rPr>
              <a:t>Dit kan effect hebben op </a:t>
            </a:r>
          </a:p>
          <a:p>
            <a:r>
              <a:rPr lang="nl-BE" sz="2000" dirty="0">
                <a:solidFill>
                  <a:srgbClr val="002060"/>
                </a:solidFill>
                <a:latin typeface="Arial" panose="020B0604020202020204" pitchFamily="34" charset="0"/>
                <a:cs typeface="Arial" panose="020B0604020202020204" pitchFamily="34" charset="0"/>
              </a:rPr>
              <a:t>de samenwerking</a:t>
            </a:r>
          </a:p>
          <a:p>
            <a:r>
              <a:rPr lang="nl-BE" sz="2000" dirty="0">
                <a:solidFill>
                  <a:srgbClr val="002060"/>
                </a:solidFill>
                <a:latin typeface="Arial" panose="020B0604020202020204" pitchFamily="34" charset="0"/>
                <a:cs typeface="Arial" panose="020B0604020202020204" pitchFamily="34" charset="0"/>
              </a:rPr>
              <a:t>werkrelatie en werksfeer.</a:t>
            </a:r>
          </a:p>
        </p:txBody>
      </p:sp>
    </p:spTree>
    <p:extLst>
      <p:ext uri="{BB962C8B-B14F-4D97-AF65-F5344CB8AC3E}">
        <p14:creationId xmlns:p14="http://schemas.microsoft.com/office/powerpoint/2010/main" val="166438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2184461" y="1305887"/>
            <a:ext cx="9346604" cy="4351338"/>
          </a:xfrm>
        </p:spPr>
        <p:txBody>
          <a:bodyPr>
            <a:normAutofit/>
          </a:bodyPr>
          <a:lstStyle/>
          <a:p>
            <a:pPr marL="0" indent="0">
              <a:buNone/>
            </a:pPr>
            <a:r>
              <a:rPr lang="nl-BE" sz="2200" b="1" u="sng" dirty="0">
                <a:solidFill>
                  <a:srgbClr val="002060"/>
                </a:solidFill>
                <a:latin typeface="Arial" panose="020B0604020202020204" pitchFamily="34" charset="0"/>
                <a:cs typeface="Arial" panose="020B0604020202020204" pitchFamily="34" charset="0"/>
              </a:rPr>
              <a:t>Waarden en hun valkuil EMOTIE:</a:t>
            </a:r>
          </a:p>
          <a:p>
            <a:pPr marL="0" indent="0">
              <a:buNone/>
            </a:pPr>
            <a:endParaRPr lang="nl-BE" sz="2200" dirty="0">
              <a:solidFill>
                <a:srgbClr val="002060"/>
              </a:solidFill>
              <a:latin typeface="Arial" panose="020B0604020202020204" pitchFamily="34" charset="0"/>
              <a:cs typeface="Arial" panose="020B0604020202020204" pitchFamily="34" charset="0"/>
            </a:endParaRPr>
          </a:p>
          <a:p>
            <a:pPr marL="0" indent="0">
              <a:buNone/>
            </a:pPr>
            <a:r>
              <a:rPr lang="nl-BE" sz="2000" dirty="0">
                <a:solidFill>
                  <a:srgbClr val="002060"/>
                </a:solidFill>
                <a:latin typeface="Arial" panose="020B0604020202020204" pitchFamily="34" charset="0"/>
                <a:cs typeface="Arial" panose="020B0604020202020204" pitchFamily="34" charset="0"/>
              </a:rPr>
              <a:t>In waarden zit </a:t>
            </a:r>
            <a:r>
              <a:rPr lang="nl-BE" sz="3200" b="1" dirty="0">
                <a:solidFill>
                  <a:srgbClr val="002060"/>
                </a:solidFill>
                <a:latin typeface="Arial" panose="020B0604020202020204" pitchFamily="34" charset="0"/>
                <a:cs typeface="Arial" panose="020B0604020202020204" pitchFamily="34" charset="0"/>
              </a:rPr>
              <a:t>pijn</a:t>
            </a:r>
            <a:r>
              <a:rPr lang="nl-BE" sz="2000" dirty="0">
                <a:solidFill>
                  <a:srgbClr val="002060"/>
                </a:solidFill>
                <a:latin typeface="Arial" panose="020B0604020202020204" pitchFamily="34" charset="0"/>
                <a:cs typeface="Arial" panose="020B0604020202020204" pitchFamily="34" charset="0"/>
              </a:rPr>
              <a:t>.</a:t>
            </a:r>
          </a:p>
          <a:p>
            <a:pPr marL="0" indent="0">
              <a:buNone/>
            </a:pPr>
            <a:r>
              <a:rPr lang="nl-BE" sz="2000" dirty="0">
                <a:solidFill>
                  <a:srgbClr val="002060"/>
                </a:solidFill>
                <a:latin typeface="Arial" panose="020B0604020202020204" pitchFamily="34" charset="0"/>
                <a:cs typeface="Arial" panose="020B0604020202020204" pitchFamily="34" charset="0"/>
              </a:rPr>
              <a:t>Sommige waarden roepen gedachten of emoties op:</a:t>
            </a:r>
          </a:p>
          <a:p>
            <a:pPr>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 geen </a:t>
            </a:r>
            <a:r>
              <a:rPr lang="nl-BE" sz="2000" b="1" dirty="0">
                <a:solidFill>
                  <a:srgbClr val="002060"/>
                </a:solidFill>
                <a:latin typeface="Arial" panose="020B0604020202020204" pitchFamily="34" charset="0"/>
                <a:cs typeface="Arial" panose="020B0604020202020204" pitchFamily="34" charset="0"/>
              </a:rPr>
              <a:t>respect </a:t>
            </a:r>
            <a:r>
              <a:rPr lang="nl-BE" sz="2000" dirty="0">
                <a:solidFill>
                  <a:srgbClr val="002060"/>
                </a:solidFill>
                <a:latin typeface="Arial" panose="020B0604020202020204" pitchFamily="34" charset="0"/>
                <a:cs typeface="Arial" panose="020B0604020202020204" pitchFamily="34" charset="0"/>
              </a:rPr>
              <a:t>van klanten</a:t>
            </a:r>
          </a:p>
          <a:p>
            <a:pPr>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 een leidinggevende die je geen </a:t>
            </a:r>
            <a:r>
              <a:rPr lang="nl-BE" sz="2000" b="1" dirty="0">
                <a:solidFill>
                  <a:srgbClr val="002060"/>
                </a:solidFill>
                <a:latin typeface="Arial" panose="020B0604020202020204" pitchFamily="34" charset="0"/>
                <a:cs typeface="Arial" panose="020B0604020202020204" pitchFamily="34" charset="0"/>
              </a:rPr>
              <a:t>waardering </a:t>
            </a:r>
            <a:r>
              <a:rPr lang="nl-BE" sz="2000" dirty="0">
                <a:solidFill>
                  <a:srgbClr val="002060"/>
                </a:solidFill>
                <a:latin typeface="Arial" panose="020B0604020202020204" pitchFamily="34" charset="0"/>
                <a:cs typeface="Arial" panose="020B0604020202020204" pitchFamily="34" charset="0"/>
              </a:rPr>
              <a:t>geeft maar enkel kritiek</a:t>
            </a:r>
          </a:p>
          <a:p>
            <a:pPr>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 een collega die </a:t>
            </a:r>
            <a:r>
              <a:rPr lang="nl-BE" sz="2000" b="1" dirty="0">
                <a:solidFill>
                  <a:srgbClr val="002060"/>
                </a:solidFill>
                <a:latin typeface="Arial" panose="020B0604020202020204" pitchFamily="34" charset="0"/>
                <a:cs typeface="Arial" panose="020B0604020202020204" pitchFamily="34" charset="0"/>
              </a:rPr>
              <a:t>toevertrouwde</a:t>
            </a:r>
            <a:r>
              <a:rPr lang="nl-BE" sz="2000" dirty="0">
                <a:solidFill>
                  <a:srgbClr val="002060"/>
                </a:solidFill>
                <a:latin typeface="Arial" panose="020B0604020202020204" pitchFamily="34" charset="0"/>
                <a:cs typeface="Arial" panose="020B0604020202020204" pitchFamily="34" charset="0"/>
              </a:rPr>
              <a:t> informatie rond vertelt</a:t>
            </a:r>
          </a:p>
          <a:p>
            <a:pPr>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 een vriend die niet </a:t>
            </a:r>
            <a:r>
              <a:rPr lang="nl-BE" sz="2000" b="1" dirty="0">
                <a:solidFill>
                  <a:srgbClr val="002060"/>
                </a:solidFill>
                <a:latin typeface="Arial" panose="020B0604020202020204" pitchFamily="34" charset="0"/>
                <a:cs typeface="Arial" panose="020B0604020202020204" pitchFamily="34" charset="0"/>
              </a:rPr>
              <a:t>eerlijk</a:t>
            </a:r>
            <a:r>
              <a:rPr lang="nl-BE" sz="2000" dirty="0">
                <a:solidFill>
                  <a:srgbClr val="002060"/>
                </a:solidFill>
                <a:latin typeface="Arial" panose="020B0604020202020204" pitchFamily="34" charset="0"/>
                <a:cs typeface="Arial" panose="020B0604020202020204" pitchFamily="34" charset="0"/>
              </a:rPr>
              <a:t> tegen je was</a:t>
            </a:r>
          </a:p>
          <a:p>
            <a:pPr>
              <a:buFont typeface="Wingdings" panose="05000000000000000000" pitchFamily="2" charset="2"/>
              <a:buChar char="Ø"/>
            </a:pPr>
            <a:r>
              <a:rPr lang="nl-BE" sz="2000" dirty="0">
                <a:solidFill>
                  <a:srgbClr val="002060"/>
                </a:solidFill>
                <a:latin typeface="Arial" panose="020B0604020202020204" pitchFamily="34" charset="0"/>
                <a:cs typeface="Arial" panose="020B0604020202020204" pitchFamily="34" charset="0"/>
              </a:rPr>
              <a:t>een collega die met de </a:t>
            </a:r>
            <a:r>
              <a:rPr lang="nl-BE" sz="2000" b="1" dirty="0">
                <a:solidFill>
                  <a:srgbClr val="002060"/>
                </a:solidFill>
                <a:latin typeface="Arial" panose="020B0604020202020204" pitchFamily="34" charset="0"/>
                <a:cs typeface="Arial" panose="020B0604020202020204" pitchFamily="34" charset="0"/>
              </a:rPr>
              <a:t>erkenning</a:t>
            </a:r>
            <a:r>
              <a:rPr lang="nl-BE" sz="2000" dirty="0">
                <a:solidFill>
                  <a:srgbClr val="002060"/>
                </a:solidFill>
                <a:latin typeface="Arial" panose="020B0604020202020204" pitchFamily="34" charset="0"/>
                <a:cs typeface="Arial" panose="020B0604020202020204" pitchFamily="34" charset="0"/>
              </a:rPr>
              <a:t> van je werk gaat lopen</a:t>
            </a:r>
          </a:p>
          <a:p>
            <a:pPr marL="0" indent="0">
              <a:buNone/>
            </a:pPr>
            <a:endParaRPr lang="nl-BE" sz="20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pPr marL="0" indent="0">
              <a:buNone/>
            </a:pPr>
            <a:endParaRPr lang="nl-BE" dirty="0" err="1">
              <a:solidFill>
                <a:srgbClr val="002060"/>
              </a:solidFill>
              <a:latin typeface="Arial" panose="020B0604020202020204" pitchFamily="34" charset="0"/>
              <a:cs typeface="Arial" panose="020B0604020202020204" pitchFamily="34" charset="0"/>
            </a:endParaRPr>
          </a:p>
        </p:txBody>
      </p:sp>
      <p:sp>
        <p:nvSpPr>
          <p:cNvPr id="2" name="Tijdelijke aanduiding voor dianummer 1"/>
          <p:cNvSpPr>
            <a:spLocks noGrp="1"/>
          </p:cNvSpPr>
          <p:nvPr>
            <p:ph type="sldNum" sz="quarter" idx="12"/>
          </p:nvPr>
        </p:nvSpPr>
        <p:spPr/>
        <p:txBody>
          <a:bodyPr/>
          <a:lstStyle/>
          <a:p>
            <a:fld id="{FFBB57A4-8C72-4059-AECB-5ED372413480}" type="slidenum">
              <a:rPr lang="nl-BE" smtClean="0"/>
              <a:t>32</a:t>
            </a:fld>
            <a:endParaRPr lang="nl-BE"/>
          </a:p>
        </p:txBody>
      </p:sp>
      <p:sp>
        <p:nvSpPr>
          <p:cNvPr id="9" name="Vorm"/>
          <p:cNvSpPr/>
          <p:nvPr/>
        </p:nvSpPr>
        <p:spPr>
          <a:xfrm rot="16200000">
            <a:off x="-2536373"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3" name="Rechthoek 2"/>
          <p:cNvSpPr/>
          <p:nvPr/>
        </p:nvSpPr>
        <p:spPr>
          <a:xfrm>
            <a:off x="1835216" y="5521146"/>
            <a:ext cx="8935453" cy="923330"/>
          </a:xfrm>
          <a:prstGeom prst="rect">
            <a:avLst/>
          </a:prstGeom>
        </p:spPr>
        <p:txBody>
          <a:bodyPr wrap="square">
            <a:spAutoFit/>
          </a:bodyPr>
          <a:lstStyle/>
          <a:p>
            <a:pPr algn="ctr"/>
            <a:r>
              <a:rPr lang="nl-BE" b="1" dirty="0"/>
              <a:t>‘</a:t>
            </a:r>
            <a:r>
              <a:rPr lang="nl-BE" b="1" i="1" dirty="0">
                <a:solidFill>
                  <a:srgbClr val="002060"/>
                </a:solidFill>
                <a:latin typeface="Arial" panose="020B0604020202020204" pitchFamily="34" charset="0"/>
                <a:cs typeface="Arial" panose="020B0604020202020204" pitchFamily="34" charset="0"/>
              </a:rPr>
              <a:t>Ga steeds met je coachee opzoek naar die waarden die men dient te ontwikkelen om het valkuil gedrag of gevoel van pijn te kunnen ombuigen’</a:t>
            </a:r>
          </a:p>
          <a:p>
            <a:endParaRPr lang="nl-BE"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92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4" y="775746"/>
            <a:ext cx="10126056" cy="4983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7200" b="1" dirty="0">
                <a:solidFill>
                  <a:schemeClr val="accent4">
                    <a:lumMod val="40000"/>
                    <a:lumOff val="60000"/>
                  </a:schemeClr>
                </a:solidFill>
                <a:latin typeface="Avenir Next"/>
                <a:ea typeface="Avenir Next"/>
                <a:cs typeface="Avenir Next"/>
                <a:sym typeface="Avenir Next"/>
              </a:rPr>
              <a:t>DEMO</a:t>
            </a:r>
          </a:p>
          <a:p>
            <a:pPr defTabSz="308049" hangingPunct="0">
              <a:lnSpc>
                <a:spcPct val="120000"/>
              </a:lnSpc>
              <a:spcBef>
                <a:spcPts val="527"/>
              </a:spcBef>
            </a:pPr>
            <a:r>
              <a:rPr lang="nl-BE" sz="7200" b="1" dirty="0">
                <a:solidFill>
                  <a:schemeClr val="accent4">
                    <a:lumMod val="40000"/>
                    <a:lumOff val="60000"/>
                  </a:schemeClr>
                </a:solidFill>
                <a:latin typeface="Avenir Next"/>
                <a:ea typeface="Avenir Next"/>
                <a:cs typeface="Avenir Next"/>
                <a:sym typeface="Avenir Next"/>
              </a:rPr>
              <a:t>Waarden hiërarchie</a:t>
            </a:r>
          </a:p>
          <a:p>
            <a:pPr defTabSz="308049" hangingPunct="0">
              <a:lnSpc>
                <a:spcPct val="120000"/>
              </a:lnSpc>
              <a:spcBef>
                <a:spcPts val="527"/>
              </a:spcBef>
            </a:pPr>
            <a:endParaRPr lang="nl-BE" sz="7200" b="1" dirty="0">
              <a:solidFill>
                <a:schemeClr val="accent4">
                  <a:lumMod val="40000"/>
                  <a:lumOff val="60000"/>
                </a:schemeClr>
              </a:solidFill>
              <a:latin typeface="Avenir Next"/>
              <a:ea typeface="Avenir Next"/>
              <a:cs typeface="Avenir Next"/>
              <a:sym typeface="Avenir Next"/>
            </a:endParaRPr>
          </a:p>
          <a:p>
            <a:pPr defTabSz="308049" hangingPunct="0">
              <a:lnSpc>
                <a:spcPct val="120000"/>
              </a:lnSpc>
              <a:spcBef>
                <a:spcPts val="527"/>
              </a:spcBef>
            </a:pPr>
            <a:r>
              <a:rPr lang="nl-BE" sz="4000" b="1" dirty="0">
                <a:solidFill>
                  <a:schemeClr val="accent4">
                    <a:lumMod val="40000"/>
                    <a:lumOff val="60000"/>
                  </a:schemeClr>
                </a:solidFill>
                <a:latin typeface="Avenir Next"/>
                <a:ea typeface="Avenir Next"/>
                <a:cs typeface="Avenir Next"/>
                <a:sym typeface="Avenir Next"/>
              </a:rPr>
              <a:t>5 belangrijkste waarden (iedereen lijst op)</a:t>
            </a:r>
            <a:endParaRPr lang="en-GB" sz="4000" b="1" dirty="0">
              <a:solidFill>
                <a:schemeClr val="accent4">
                  <a:lumMod val="40000"/>
                  <a:lumOff val="60000"/>
                </a:schemeClr>
              </a:solidFill>
              <a:latin typeface="Avenir Next"/>
              <a:ea typeface="Avenir Next"/>
              <a:cs typeface="Avenir Next"/>
              <a:sym typeface="Avenir Next"/>
            </a:endParaRPr>
          </a:p>
        </p:txBody>
      </p:sp>
      <p:sp>
        <p:nvSpPr>
          <p:cNvPr id="5" name="Rechthoek 4"/>
          <p:cNvSpPr/>
          <p:nvPr/>
        </p:nvSpPr>
        <p:spPr>
          <a:xfrm>
            <a:off x="998482" y="1863423"/>
            <a:ext cx="10781731" cy="1200329"/>
          </a:xfrm>
          <a:prstGeom prst="rect">
            <a:avLst/>
          </a:prstGeom>
        </p:spPr>
        <p:txBody>
          <a:bodyPr wrap="square">
            <a:spAutoFit/>
          </a:bodyPr>
          <a:lstStyle/>
          <a:p>
            <a:r>
              <a:rPr lang="nl-BE" sz="2400" u="sng" dirty="0">
                <a:solidFill>
                  <a:schemeClr val="bg1"/>
                </a:solidFill>
                <a:latin typeface="Arial" panose="020B0604020202020204" pitchFamily="34" charset="0"/>
                <a:cs typeface="Arial" panose="020B0604020202020204" pitchFamily="34" charset="0"/>
              </a:rPr>
              <a:t> </a:t>
            </a:r>
          </a:p>
          <a:p>
            <a:endParaRPr lang="nl-BE" sz="2400" u="sng" dirty="0">
              <a:solidFill>
                <a:schemeClr val="bg1"/>
              </a:solidFill>
              <a:latin typeface="Arial" panose="020B0604020202020204" pitchFamily="34" charset="0"/>
              <a:cs typeface="Arial" panose="020B0604020202020204" pitchFamily="34" charset="0"/>
            </a:endParaRPr>
          </a:p>
          <a:p>
            <a:endParaRPr lang="nl-BE"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18316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8854345"/>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4 oefeningen</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Kies  oefeningen</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DUO</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281" y="796191"/>
            <a:ext cx="6078659" cy="3857074"/>
          </a:xfrm>
          <a:prstGeom prst="rect">
            <a:avLst/>
          </a:prstGeom>
        </p:spPr>
      </p:pic>
      <p:sp>
        <p:nvSpPr>
          <p:cNvPr id="4" name="Tekstvak 3"/>
          <p:cNvSpPr txBox="1"/>
          <p:nvPr/>
        </p:nvSpPr>
        <p:spPr>
          <a:xfrm>
            <a:off x="5966692" y="2724728"/>
            <a:ext cx="138544" cy="230909"/>
          </a:xfrm>
          <a:prstGeom prst="rect">
            <a:avLst/>
          </a:prstGeom>
          <a:solidFill>
            <a:schemeClr val="bg1"/>
          </a:solidFill>
        </p:spPr>
        <p:txBody>
          <a:bodyPr wrap="square" rtlCol="0">
            <a:spAutoFit/>
          </a:bodyPr>
          <a:lstStyle/>
          <a:p>
            <a:endParaRPr lang="nl-BE" dirty="0"/>
          </a:p>
        </p:txBody>
      </p:sp>
      <p:sp>
        <p:nvSpPr>
          <p:cNvPr id="12" name="Tekstvak 11"/>
          <p:cNvSpPr txBox="1"/>
          <p:nvPr/>
        </p:nvSpPr>
        <p:spPr>
          <a:xfrm>
            <a:off x="3465950" y="4857214"/>
            <a:ext cx="8032968" cy="646331"/>
          </a:xfrm>
          <a:prstGeom prst="rect">
            <a:avLst/>
          </a:prstGeom>
          <a:noFill/>
        </p:spPr>
        <p:txBody>
          <a:bodyPr wrap="none" rtlCol="0">
            <a:spAutoFit/>
          </a:bodyPr>
          <a:lstStyle/>
          <a:p>
            <a:pPr algn="ctr"/>
            <a:r>
              <a:rPr lang="nl-BE" b="1" dirty="0">
                <a:solidFill>
                  <a:srgbClr val="002060"/>
                </a:solidFill>
                <a:latin typeface="Arial" panose="020B0604020202020204" pitchFamily="34" charset="0"/>
                <a:cs typeface="Arial" panose="020B0604020202020204" pitchFamily="34" charset="0"/>
              </a:rPr>
              <a:t>  Maak na elke oefening de verbinding met het thema VEERKRACHT en </a:t>
            </a:r>
          </a:p>
          <a:p>
            <a:pPr algn="ctr"/>
            <a:r>
              <a:rPr lang="nl-BE" b="1" dirty="0">
                <a:solidFill>
                  <a:srgbClr val="002060"/>
                </a:solidFill>
                <a:latin typeface="Arial" panose="020B0604020202020204" pitchFamily="34" charset="0"/>
                <a:cs typeface="Arial" panose="020B0604020202020204" pitchFamily="34" charset="0"/>
              </a:rPr>
              <a:t>vraag steeds welke eerste stap men gaat zetten.</a:t>
            </a:r>
          </a:p>
        </p:txBody>
      </p:sp>
      <p:sp>
        <p:nvSpPr>
          <p:cNvPr id="13" name="Tekstvak 12"/>
          <p:cNvSpPr txBox="1"/>
          <p:nvPr/>
        </p:nvSpPr>
        <p:spPr>
          <a:xfrm>
            <a:off x="538628" y="2588805"/>
            <a:ext cx="2236510" cy="923330"/>
          </a:xfrm>
          <a:prstGeom prst="rect">
            <a:avLst/>
          </a:prstGeom>
          <a:noFill/>
        </p:spPr>
        <p:txBody>
          <a:bodyPr wrap="none" rtlCol="0">
            <a:spAutoFit/>
          </a:bodyPr>
          <a:lstStyle/>
          <a:p>
            <a:pPr algn="ctr"/>
            <a:r>
              <a:rPr lang="nl-BE" dirty="0">
                <a:solidFill>
                  <a:schemeClr val="bg1"/>
                </a:solidFill>
                <a:latin typeface="Arial" panose="020B0604020202020204" pitchFamily="34" charset="0"/>
                <a:cs typeface="Arial" panose="020B0604020202020204" pitchFamily="34" charset="0"/>
              </a:rPr>
              <a:t>  Reflecteer nadien </a:t>
            </a:r>
          </a:p>
          <a:p>
            <a:pPr algn="ctr"/>
            <a:r>
              <a:rPr lang="nl-BE" dirty="0">
                <a:solidFill>
                  <a:schemeClr val="bg1"/>
                </a:solidFill>
                <a:latin typeface="Arial" panose="020B0604020202020204" pitchFamily="34" charset="0"/>
                <a:cs typeface="Arial" panose="020B0604020202020204" pitchFamily="34" charset="0"/>
              </a:rPr>
              <a:t>over je eigen </a:t>
            </a:r>
          </a:p>
          <a:p>
            <a:pPr algn="ctr"/>
            <a:r>
              <a:rPr lang="nl-BE" dirty="0">
                <a:solidFill>
                  <a:schemeClr val="bg1"/>
                </a:solidFill>
                <a:latin typeface="Arial" panose="020B0604020202020204" pitchFamily="34" charset="0"/>
                <a:cs typeface="Arial" panose="020B0604020202020204" pitchFamily="34" charset="0"/>
              </a:rPr>
              <a:t>handelen als coach.</a:t>
            </a:r>
          </a:p>
        </p:txBody>
      </p:sp>
    </p:spTree>
    <p:extLst>
      <p:ext uri="{BB962C8B-B14F-4D97-AF65-F5344CB8AC3E}">
        <p14:creationId xmlns:p14="http://schemas.microsoft.com/office/powerpoint/2010/main" val="167441000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6" name="Titel 1"/>
          <p:cNvSpPr>
            <a:spLocks noGrp="1"/>
          </p:cNvSpPr>
          <p:nvPr>
            <p:ph type="title"/>
          </p:nvPr>
        </p:nvSpPr>
        <p:spPr>
          <a:xfrm>
            <a:off x="2129777" y="432614"/>
            <a:ext cx="10515600" cy="1325563"/>
          </a:xfrm>
        </p:spPr>
        <p:txBody>
          <a:bodyPr/>
          <a:lstStyle/>
          <a:p>
            <a:r>
              <a:rPr lang="nl-BE" dirty="0">
                <a:solidFill>
                  <a:srgbClr val="002060"/>
                </a:solidFill>
                <a:latin typeface="Arial" panose="020B0604020202020204" pitchFamily="34" charset="0"/>
                <a:cs typeface="Arial" panose="020B0604020202020204" pitchFamily="34" charset="0"/>
              </a:rPr>
              <a:t> Normen en waarden als knelpunt</a:t>
            </a:r>
          </a:p>
        </p:txBody>
      </p:sp>
      <p:sp>
        <p:nvSpPr>
          <p:cNvPr id="3" name="Tekstvak 2"/>
          <p:cNvSpPr txBox="1"/>
          <p:nvPr/>
        </p:nvSpPr>
        <p:spPr>
          <a:xfrm>
            <a:off x="3678231" y="1471076"/>
            <a:ext cx="4776887" cy="1323439"/>
          </a:xfrm>
          <a:prstGeom prst="rect">
            <a:avLst/>
          </a:prstGeom>
          <a:noFill/>
        </p:spPr>
        <p:txBody>
          <a:bodyPr wrap="square" rtlCol="0">
            <a:spAutoFit/>
          </a:bodyPr>
          <a:lstStyle/>
          <a:p>
            <a:pPr algn="ctr"/>
            <a:endParaRPr lang="nl-NL" sz="2000" dirty="0">
              <a:solidFill>
                <a:srgbClr val="002060"/>
              </a:solidFill>
              <a:latin typeface="Arial" panose="020B0604020202020204" pitchFamily="34" charset="0"/>
              <a:cs typeface="Arial" panose="020B0604020202020204" pitchFamily="34" charset="0"/>
            </a:endParaRPr>
          </a:p>
          <a:p>
            <a:pPr algn="ctr"/>
            <a:r>
              <a:rPr lang="nl-NL" sz="2000" dirty="0">
                <a:solidFill>
                  <a:srgbClr val="002060"/>
                </a:solidFill>
                <a:latin typeface="Arial" panose="020B0604020202020204" pitchFamily="34" charset="0"/>
                <a:cs typeface="Arial" panose="020B0604020202020204" pitchFamily="34" charset="0"/>
              </a:rPr>
              <a:t>Hoe </a:t>
            </a:r>
            <a:r>
              <a:rPr lang="nl-NL" sz="2000" b="1" dirty="0">
                <a:solidFill>
                  <a:srgbClr val="002060"/>
                </a:solidFill>
                <a:latin typeface="Arial" panose="020B0604020202020204" pitchFamily="34" charset="0"/>
                <a:cs typeface="Arial" panose="020B0604020202020204" pitchFamily="34" charset="0"/>
              </a:rPr>
              <a:t>herkennen</a:t>
            </a:r>
            <a:r>
              <a:rPr lang="nl-NL" sz="2000" dirty="0">
                <a:solidFill>
                  <a:srgbClr val="002060"/>
                </a:solidFill>
                <a:latin typeface="Arial" panose="020B0604020202020204" pitchFamily="34" charset="0"/>
                <a:cs typeface="Arial" panose="020B0604020202020204" pitchFamily="34" charset="0"/>
              </a:rPr>
              <a:t> we nu knelpunten op de</a:t>
            </a:r>
          </a:p>
          <a:p>
            <a:pPr algn="ctr"/>
            <a:r>
              <a:rPr lang="nl-NL" sz="2000" dirty="0">
                <a:solidFill>
                  <a:srgbClr val="002060"/>
                </a:solidFill>
                <a:latin typeface="Arial" panose="020B0604020202020204" pitchFamily="34" charset="0"/>
                <a:cs typeface="Arial" panose="020B0604020202020204" pitchFamily="34" charset="0"/>
              </a:rPr>
              <a:t> ‘</a:t>
            </a:r>
            <a:r>
              <a:rPr lang="nl-NL" sz="2000" b="1" dirty="0">
                <a:solidFill>
                  <a:srgbClr val="002060"/>
                </a:solidFill>
                <a:latin typeface="Arial" panose="020B0604020202020204" pitchFamily="34" charset="0"/>
                <a:cs typeface="Arial" panose="020B0604020202020204" pitchFamily="34" charset="0"/>
              </a:rPr>
              <a:t>normen en waarden-verdieping</a:t>
            </a:r>
            <a:r>
              <a:rPr lang="nl-NL" sz="2000" dirty="0">
                <a:solidFill>
                  <a:srgbClr val="002060"/>
                </a:solidFill>
                <a:latin typeface="Arial" panose="020B0604020202020204" pitchFamily="34" charset="0"/>
                <a:cs typeface="Arial" panose="020B0604020202020204" pitchFamily="34" charset="0"/>
              </a:rPr>
              <a:t>’ ? </a:t>
            </a:r>
          </a:p>
          <a:p>
            <a:pPr algn="ctr"/>
            <a:endParaRPr lang="nl-NL" sz="2000" dirty="0">
              <a:solidFill>
                <a:srgbClr val="002060"/>
              </a:solidFill>
              <a:latin typeface="Arial" panose="020B0604020202020204" pitchFamily="34" charset="0"/>
              <a:cs typeface="Arial" panose="020B0604020202020204" pitchFamily="34" charset="0"/>
            </a:endParaRPr>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8768615" y="1399746"/>
            <a:ext cx="2772075" cy="2274027"/>
          </a:xfrm>
          <a:prstGeom prst="rect">
            <a:avLst/>
          </a:prstGeom>
          <a:noFill/>
          <a:ln>
            <a:noFill/>
          </a:ln>
        </p:spPr>
      </p:pic>
      <p:sp>
        <p:nvSpPr>
          <p:cNvPr id="4" name="Tekstvak 3"/>
          <p:cNvSpPr txBox="1"/>
          <p:nvPr/>
        </p:nvSpPr>
        <p:spPr>
          <a:xfrm>
            <a:off x="2129777" y="3195986"/>
            <a:ext cx="9148952" cy="3170099"/>
          </a:xfrm>
          <a:prstGeom prst="rect">
            <a:avLst/>
          </a:prstGeom>
          <a:noFill/>
        </p:spPr>
        <p:txBody>
          <a:bodyPr wrap="square" rtlCol="0">
            <a:spAutoFit/>
          </a:bodyPr>
          <a:lstStyle/>
          <a:p>
            <a:r>
              <a:rPr lang="nl-BE" sz="2000" u="sng" dirty="0">
                <a:solidFill>
                  <a:srgbClr val="002060"/>
                </a:solidFill>
                <a:latin typeface="Arial" panose="020B0604020202020204" pitchFamily="34" charset="0"/>
                <a:cs typeface="Arial" panose="020B0604020202020204" pitchFamily="34" charset="0"/>
              </a:rPr>
              <a:t>Knelpunt: houding en motivatie</a:t>
            </a:r>
          </a:p>
          <a:p>
            <a:endParaRPr lang="nl-BE"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Als de medewerker zich onvoldoende gewaardeerd en gerespecteerd voelt.</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Zich niet betrokken voelt.</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Niet gemotiveerd zijn en het werk weinig plezierig vinden.</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Het werk niet nuttig en waardevol vinden.</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Niet goed kunnen samenwerken in groep/team.</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Weinig veranderingsbereidheid tonen.</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Zich niet kunnen vinden in missie/visie van de organisatie.</a:t>
            </a:r>
          </a:p>
          <a:p>
            <a:pPr marL="285750" indent="-28575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Zich niet kunnen vinden in de waarden van de organisatie.</a:t>
            </a:r>
          </a:p>
        </p:txBody>
      </p:sp>
    </p:spTree>
    <p:extLst>
      <p:ext uri="{BB962C8B-B14F-4D97-AF65-F5344CB8AC3E}">
        <p14:creationId xmlns:p14="http://schemas.microsoft.com/office/powerpoint/2010/main" val="381594826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536371" y="2391228"/>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sp>
        <p:nvSpPr>
          <p:cNvPr id="3" name="Tekstvak 2"/>
          <p:cNvSpPr txBox="1"/>
          <p:nvPr/>
        </p:nvSpPr>
        <p:spPr>
          <a:xfrm>
            <a:off x="3478673" y="1113461"/>
            <a:ext cx="4776887" cy="1631216"/>
          </a:xfrm>
          <a:prstGeom prst="rect">
            <a:avLst/>
          </a:prstGeom>
          <a:noFill/>
        </p:spPr>
        <p:txBody>
          <a:bodyPr wrap="square" rtlCol="0">
            <a:spAutoFit/>
          </a:bodyPr>
          <a:lstStyle/>
          <a:p>
            <a:pPr algn="ctr"/>
            <a:endParaRPr lang="nl-NL" sz="2000" dirty="0">
              <a:solidFill>
                <a:srgbClr val="002060"/>
              </a:solidFill>
              <a:latin typeface="Arial" panose="020B0604020202020204" pitchFamily="34" charset="0"/>
              <a:cs typeface="Arial" panose="020B0604020202020204" pitchFamily="34" charset="0"/>
            </a:endParaRPr>
          </a:p>
          <a:p>
            <a:pPr algn="ctr"/>
            <a:r>
              <a:rPr lang="nl-NL" sz="2000" dirty="0">
                <a:solidFill>
                  <a:srgbClr val="002060"/>
                </a:solidFill>
                <a:latin typeface="Arial" panose="020B0604020202020204" pitchFamily="34" charset="0"/>
                <a:cs typeface="Arial" panose="020B0604020202020204" pitchFamily="34" charset="0"/>
              </a:rPr>
              <a:t>Hoe </a:t>
            </a:r>
            <a:r>
              <a:rPr lang="nl-NL" sz="2000" b="1" dirty="0">
                <a:solidFill>
                  <a:srgbClr val="002060"/>
                </a:solidFill>
                <a:latin typeface="Arial" panose="020B0604020202020204" pitchFamily="34" charset="0"/>
                <a:cs typeface="Arial" panose="020B0604020202020204" pitchFamily="34" charset="0"/>
              </a:rPr>
              <a:t>voorkomen/herstellen</a:t>
            </a:r>
            <a:r>
              <a:rPr lang="nl-NL" sz="2000" dirty="0">
                <a:solidFill>
                  <a:srgbClr val="002060"/>
                </a:solidFill>
                <a:latin typeface="Arial" panose="020B0604020202020204" pitchFamily="34" charset="0"/>
                <a:cs typeface="Arial" panose="020B0604020202020204" pitchFamily="34" charset="0"/>
              </a:rPr>
              <a:t> we nu knelpunten op de ‘normen en waarden</a:t>
            </a:r>
            <a:r>
              <a:rPr lang="nl-NL" sz="2000" b="1" dirty="0">
                <a:solidFill>
                  <a:srgbClr val="002060"/>
                </a:solidFill>
                <a:latin typeface="Arial" panose="020B0604020202020204" pitchFamily="34" charset="0"/>
                <a:cs typeface="Arial" panose="020B0604020202020204" pitchFamily="34" charset="0"/>
              </a:rPr>
              <a:t>-verdieping</a:t>
            </a:r>
            <a:r>
              <a:rPr lang="nl-NL" sz="2000" dirty="0">
                <a:solidFill>
                  <a:srgbClr val="002060"/>
                </a:solidFill>
                <a:latin typeface="Arial" panose="020B0604020202020204" pitchFamily="34" charset="0"/>
                <a:cs typeface="Arial" panose="020B0604020202020204" pitchFamily="34" charset="0"/>
              </a:rPr>
              <a:t>’ ? </a:t>
            </a:r>
          </a:p>
          <a:p>
            <a:pPr algn="ctr"/>
            <a:endParaRPr lang="nl-NL" sz="2000" dirty="0">
              <a:solidFill>
                <a:srgbClr val="002060"/>
              </a:solidFill>
              <a:latin typeface="Arial" panose="020B0604020202020204" pitchFamily="34" charset="0"/>
              <a:cs typeface="Arial" panose="020B0604020202020204" pitchFamily="34" charset="0"/>
            </a:endParaRPr>
          </a:p>
        </p:txBody>
      </p:sp>
      <p:pic>
        <p:nvPicPr>
          <p:cNvPr id="7"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8706029" y="1326889"/>
            <a:ext cx="2772075" cy="2274027"/>
          </a:xfrm>
          <a:prstGeom prst="rect">
            <a:avLst/>
          </a:prstGeom>
          <a:noFill/>
          <a:ln>
            <a:noFill/>
          </a:ln>
        </p:spPr>
      </p:pic>
      <p:sp>
        <p:nvSpPr>
          <p:cNvPr id="4" name="Tekstvak 3"/>
          <p:cNvSpPr txBox="1"/>
          <p:nvPr/>
        </p:nvSpPr>
        <p:spPr>
          <a:xfrm>
            <a:off x="2139013" y="3083466"/>
            <a:ext cx="9148952" cy="3477875"/>
          </a:xfrm>
          <a:prstGeom prst="rect">
            <a:avLst/>
          </a:prstGeom>
          <a:noFill/>
        </p:spPr>
        <p:txBody>
          <a:bodyPr wrap="square" rtlCol="0">
            <a:spAutoFit/>
          </a:bodyPr>
          <a:lstStyle/>
          <a:p>
            <a:r>
              <a:rPr lang="nl-BE" sz="2000" u="sng" dirty="0">
                <a:solidFill>
                  <a:srgbClr val="002060"/>
                </a:solidFill>
                <a:latin typeface="Arial" panose="020B0604020202020204" pitchFamily="34" charset="0"/>
                <a:cs typeface="Arial" panose="020B0604020202020204" pitchFamily="34" charset="0"/>
              </a:rPr>
              <a:t>Medewerker</a:t>
            </a:r>
            <a:r>
              <a:rPr lang="nl-BE" sz="2000" dirty="0">
                <a:solidFill>
                  <a:srgbClr val="00206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Inzicht hebben in eigen waarden en naleven.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Leiding en diversiteit op de werkvloer accepteren en respecteren.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Engagement tonen en samenwerken met collega’s. </a:t>
            </a:r>
            <a:endParaRPr lang="nl-BE" sz="2000" u="sng" dirty="0">
              <a:solidFill>
                <a:srgbClr val="002060"/>
              </a:solidFill>
              <a:latin typeface="Arial" panose="020B0604020202020204" pitchFamily="34" charset="0"/>
              <a:cs typeface="Arial" panose="020B0604020202020204" pitchFamily="34" charset="0"/>
            </a:endParaRPr>
          </a:p>
          <a:p>
            <a:endParaRPr lang="nl-BE" sz="2000" u="sng" dirty="0">
              <a:solidFill>
                <a:srgbClr val="002060"/>
              </a:solidFill>
              <a:latin typeface="Arial" panose="020B0604020202020204" pitchFamily="34" charset="0"/>
              <a:cs typeface="Arial" panose="020B0604020202020204" pitchFamily="34" charset="0"/>
            </a:endParaRPr>
          </a:p>
          <a:p>
            <a:r>
              <a:rPr lang="nl-BE" sz="2000" u="sng" dirty="0">
                <a:solidFill>
                  <a:srgbClr val="002060"/>
                </a:solidFill>
                <a:latin typeface="Arial" panose="020B0604020202020204" pitchFamily="34" charset="0"/>
                <a:cs typeface="Arial" panose="020B0604020202020204" pitchFamily="34" charset="0"/>
              </a:rPr>
              <a:t>Organisatie:</a:t>
            </a:r>
            <a:endParaRPr lang="nl-BE" sz="2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Missie, visie, normen en waarden helder en toonbaar maken.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Erkenning, ondersteuning en groeikansen geven.</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Zorgen voor gezondheid, welzijn, werk en privé.</a:t>
            </a:r>
          </a:p>
          <a:p>
            <a:pPr marL="342900" indent="-342900">
              <a:buFont typeface="Arial" panose="020B0604020202020204" pitchFamily="34" charset="0"/>
              <a:buChar char="•"/>
            </a:pPr>
            <a:r>
              <a:rPr lang="nl-BE" sz="2000" dirty="0">
                <a:solidFill>
                  <a:srgbClr val="002060"/>
                </a:solidFill>
                <a:latin typeface="Arial" panose="020B0604020202020204" pitchFamily="34" charset="0"/>
                <a:cs typeface="Arial" panose="020B0604020202020204" pitchFamily="34" charset="0"/>
              </a:rPr>
              <a:t>Talentontwikkeling, competentieontwikkeling, innoveren en inspireren.</a:t>
            </a:r>
          </a:p>
          <a:p>
            <a:endParaRPr lang="nl-BE"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50662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6" name="Rechthoek 5"/>
          <p:cNvSpPr/>
          <p:nvPr/>
        </p:nvSpPr>
        <p:spPr>
          <a:xfrm>
            <a:off x="5765533" y="4052236"/>
            <a:ext cx="56500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5966692" y="2724728"/>
            <a:ext cx="138544" cy="230909"/>
          </a:xfrm>
          <a:prstGeom prst="rect">
            <a:avLst/>
          </a:prstGeom>
          <a:solidFill>
            <a:schemeClr val="bg1"/>
          </a:solidFill>
        </p:spPr>
        <p:txBody>
          <a:bodyPr wrap="square" rtlCol="0">
            <a:spAutoFit/>
          </a:bodyPr>
          <a:lstStyle/>
          <a:p>
            <a:endParaRPr lang="nl-BE" dirty="0"/>
          </a:p>
        </p:txBody>
      </p:sp>
      <p:sp>
        <p:nvSpPr>
          <p:cNvPr id="12" name="Tekstvak 11"/>
          <p:cNvSpPr txBox="1"/>
          <p:nvPr/>
        </p:nvSpPr>
        <p:spPr>
          <a:xfrm>
            <a:off x="3465950" y="5291914"/>
            <a:ext cx="8032968" cy="646331"/>
          </a:xfrm>
          <a:prstGeom prst="rect">
            <a:avLst/>
          </a:prstGeom>
          <a:noFill/>
        </p:spPr>
        <p:txBody>
          <a:bodyPr wrap="none" rtlCol="0">
            <a:spAutoFit/>
          </a:bodyPr>
          <a:lstStyle/>
          <a:p>
            <a:pPr algn="ctr"/>
            <a:r>
              <a:rPr lang="nl-BE" b="1" dirty="0">
                <a:solidFill>
                  <a:srgbClr val="002060"/>
                </a:solidFill>
                <a:latin typeface="Arial" panose="020B0604020202020204" pitchFamily="34" charset="0"/>
                <a:cs typeface="Arial" panose="020B0604020202020204" pitchFamily="34" charset="0"/>
              </a:rPr>
              <a:t>  Maak na elke oefening de verbinding met het thema VEERKRACHT en </a:t>
            </a:r>
          </a:p>
          <a:p>
            <a:pPr algn="ctr"/>
            <a:r>
              <a:rPr lang="nl-BE" b="1" dirty="0">
                <a:solidFill>
                  <a:srgbClr val="002060"/>
                </a:solidFill>
                <a:latin typeface="Arial" panose="020B0604020202020204" pitchFamily="34" charset="0"/>
                <a:cs typeface="Arial" panose="020B0604020202020204" pitchFamily="34" charset="0"/>
              </a:rPr>
              <a:t>vraag steeds welke eerste stap men gaat zetten.</a:t>
            </a:r>
          </a:p>
        </p:txBody>
      </p:sp>
      <p:sp>
        <p:nvSpPr>
          <p:cNvPr id="13" name="Tekstvak 12"/>
          <p:cNvSpPr txBox="1"/>
          <p:nvPr/>
        </p:nvSpPr>
        <p:spPr>
          <a:xfrm>
            <a:off x="538628" y="2588805"/>
            <a:ext cx="2236510" cy="923330"/>
          </a:xfrm>
          <a:prstGeom prst="rect">
            <a:avLst/>
          </a:prstGeom>
          <a:noFill/>
        </p:spPr>
        <p:txBody>
          <a:bodyPr wrap="none" rtlCol="0">
            <a:spAutoFit/>
          </a:bodyPr>
          <a:lstStyle/>
          <a:p>
            <a:pPr algn="ctr"/>
            <a:r>
              <a:rPr lang="nl-BE" dirty="0">
                <a:solidFill>
                  <a:schemeClr val="bg1"/>
                </a:solidFill>
                <a:latin typeface="Arial" panose="020B0604020202020204" pitchFamily="34" charset="0"/>
                <a:cs typeface="Arial" panose="020B0604020202020204" pitchFamily="34" charset="0"/>
              </a:rPr>
              <a:t>  Reflecteer nadien </a:t>
            </a:r>
          </a:p>
          <a:p>
            <a:pPr algn="ctr"/>
            <a:r>
              <a:rPr lang="nl-BE" dirty="0">
                <a:solidFill>
                  <a:schemeClr val="bg1"/>
                </a:solidFill>
                <a:latin typeface="Arial" panose="020B0604020202020204" pitchFamily="34" charset="0"/>
                <a:cs typeface="Arial" panose="020B0604020202020204" pitchFamily="34" charset="0"/>
              </a:rPr>
              <a:t>over je eigen </a:t>
            </a:r>
          </a:p>
          <a:p>
            <a:pPr algn="ctr"/>
            <a:r>
              <a:rPr lang="nl-BE" dirty="0">
                <a:solidFill>
                  <a:schemeClr val="bg1"/>
                </a:solidFill>
                <a:latin typeface="Arial" panose="020B0604020202020204" pitchFamily="34" charset="0"/>
                <a:cs typeface="Arial" panose="020B0604020202020204" pitchFamily="34" charset="0"/>
              </a:rPr>
              <a:t>handelen als coach.</a:t>
            </a:r>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533" y="1226684"/>
            <a:ext cx="5087194" cy="3213517"/>
          </a:xfrm>
          <a:prstGeom prst="rect">
            <a:avLst/>
          </a:prstGeom>
        </p:spPr>
      </p:pic>
    </p:spTree>
    <p:extLst>
      <p:ext uri="{BB962C8B-B14F-4D97-AF65-F5344CB8AC3E}">
        <p14:creationId xmlns:p14="http://schemas.microsoft.com/office/powerpoint/2010/main" val="138794264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orm"/>
          <p:cNvSpPr/>
          <p:nvPr/>
        </p:nvSpPr>
        <p:spPr>
          <a:xfrm rot="16200000">
            <a:off x="-2486891" y="3034475"/>
            <a:ext cx="7003146" cy="19303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solidFill>
            <a:srgbClr val="002060"/>
          </a:soli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215"/>
          </a:p>
        </p:txBody>
      </p:sp>
      <p:graphicFrame>
        <p:nvGraphicFramePr>
          <p:cNvPr id="9" name="Tabel 8"/>
          <p:cNvGraphicFramePr>
            <a:graphicFrameLocks noGrp="1"/>
          </p:cNvGraphicFramePr>
          <p:nvPr>
            <p:extLst>
              <p:ext uri="{D42A27DB-BD31-4B8C-83A1-F6EECF244321}">
                <p14:modId xmlns:p14="http://schemas.microsoft.com/office/powerpoint/2010/main" val="787814096"/>
              </p:ext>
            </p:extLst>
          </p:nvPr>
        </p:nvGraphicFramePr>
        <p:xfrm>
          <a:off x="2687783" y="637310"/>
          <a:ext cx="6373090" cy="3320838"/>
        </p:xfrm>
        <a:graphic>
          <a:graphicData uri="http://schemas.openxmlformats.org/drawingml/2006/table">
            <a:tbl>
              <a:tblPr firstRow="1" firstCol="1" bandRow="1">
                <a:tableStyleId>{5C22544A-7EE6-4342-B048-85BDC9FD1C3A}</a:tableStyleId>
              </a:tblPr>
              <a:tblGrid>
                <a:gridCol w="395241">
                  <a:extLst>
                    <a:ext uri="{9D8B030D-6E8A-4147-A177-3AD203B41FA5}">
                      <a16:colId xmlns:a16="http://schemas.microsoft.com/office/drawing/2014/main" val="723928744"/>
                    </a:ext>
                  </a:extLst>
                </a:gridCol>
                <a:gridCol w="1396004">
                  <a:extLst>
                    <a:ext uri="{9D8B030D-6E8A-4147-A177-3AD203B41FA5}">
                      <a16:colId xmlns:a16="http://schemas.microsoft.com/office/drawing/2014/main" val="1722530527"/>
                    </a:ext>
                  </a:extLst>
                </a:gridCol>
                <a:gridCol w="1395300">
                  <a:extLst>
                    <a:ext uri="{9D8B030D-6E8A-4147-A177-3AD203B41FA5}">
                      <a16:colId xmlns:a16="http://schemas.microsoft.com/office/drawing/2014/main" val="1688431675"/>
                    </a:ext>
                  </a:extLst>
                </a:gridCol>
                <a:gridCol w="1548614">
                  <a:extLst>
                    <a:ext uri="{9D8B030D-6E8A-4147-A177-3AD203B41FA5}">
                      <a16:colId xmlns:a16="http://schemas.microsoft.com/office/drawing/2014/main" val="3582056661"/>
                    </a:ext>
                  </a:extLst>
                </a:gridCol>
                <a:gridCol w="1637931">
                  <a:extLst>
                    <a:ext uri="{9D8B030D-6E8A-4147-A177-3AD203B41FA5}">
                      <a16:colId xmlns:a16="http://schemas.microsoft.com/office/drawing/2014/main" val="3980853455"/>
                    </a:ext>
                  </a:extLst>
                </a:gridCol>
              </a:tblGrid>
              <a:tr h="772268">
                <a:tc>
                  <a:txBody>
                    <a:bodyPr/>
                    <a:lstStyle/>
                    <a:p>
                      <a:pPr algn="ct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l-BE" sz="1100" dirty="0">
                          <a:effectLst/>
                        </a:rPr>
                        <a:t>Mijn belangrijke waarden in de privé-context.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l-BE" sz="1100" dirty="0">
                          <a:effectLst/>
                        </a:rPr>
                        <a:t>Mijn belangrijke waarden in de werk context.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l-BE" sz="1100">
                          <a:effectLst/>
                        </a:rPr>
                        <a:t>Belangrijke teamwaarden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nl-BE" sz="1100">
                          <a:effectLst/>
                        </a:rPr>
                        <a:t>Belangrijke organistiewaarden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7152687"/>
                  </a:ext>
                </a:extLst>
              </a:tr>
              <a:tr h="509714">
                <a:tc>
                  <a:txBody>
                    <a:bodyPr/>
                    <a:lstStyle/>
                    <a:p>
                      <a:pPr algn="ctr">
                        <a:lnSpc>
                          <a:spcPct val="115000"/>
                        </a:lnSpc>
                        <a:spcAft>
                          <a:spcPts val="0"/>
                        </a:spcAft>
                      </a:pPr>
                      <a:r>
                        <a:rPr lang="nl-BE" sz="1100">
                          <a:effectLst/>
                        </a:rPr>
                        <a:t>1</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p>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606088"/>
                  </a:ext>
                </a:extLst>
              </a:tr>
              <a:tr h="509714">
                <a:tc>
                  <a:txBody>
                    <a:bodyPr/>
                    <a:lstStyle/>
                    <a:p>
                      <a:pPr algn="ctr">
                        <a:lnSpc>
                          <a:spcPct val="115000"/>
                        </a:lnSpc>
                        <a:spcAft>
                          <a:spcPts val="0"/>
                        </a:spcAft>
                      </a:pPr>
                      <a:r>
                        <a:rPr lang="nl-BE" sz="1100">
                          <a:effectLst/>
                        </a:rPr>
                        <a:t>2</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p>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3665761"/>
                  </a:ext>
                </a:extLst>
              </a:tr>
              <a:tr h="509714">
                <a:tc>
                  <a:txBody>
                    <a:bodyPr/>
                    <a:lstStyle/>
                    <a:p>
                      <a:pPr algn="ctr">
                        <a:lnSpc>
                          <a:spcPct val="115000"/>
                        </a:lnSpc>
                        <a:spcAft>
                          <a:spcPts val="0"/>
                        </a:spcAft>
                      </a:pPr>
                      <a:r>
                        <a:rPr lang="nl-BE" sz="1100">
                          <a:effectLst/>
                        </a:rPr>
                        <a:t>3</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p>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6662030"/>
                  </a:ext>
                </a:extLst>
              </a:tr>
              <a:tr h="509714">
                <a:tc>
                  <a:txBody>
                    <a:bodyPr/>
                    <a:lstStyle/>
                    <a:p>
                      <a:pPr algn="ctr">
                        <a:lnSpc>
                          <a:spcPct val="115000"/>
                        </a:lnSpc>
                        <a:spcAft>
                          <a:spcPts val="0"/>
                        </a:spcAft>
                      </a:pPr>
                      <a:r>
                        <a:rPr lang="nl-BE" sz="1100">
                          <a:effectLst/>
                        </a:rPr>
                        <a:t>4</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p>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5981212"/>
                  </a:ext>
                </a:extLst>
              </a:tr>
              <a:tr h="509714">
                <a:tc>
                  <a:txBody>
                    <a:bodyPr/>
                    <a:lstStyle/>
                    <a:p>
                      <a:pPr algn="ctr">
                        <a:lnSpc>
                          <a:spcPct val="115000"/>
                        </a:lnSpc>
                        <a:spcAft>
                          <a:spcPts val="0"/>
                        </a:spcAft>
                      </a:pPr>
                      <a:r>
                        <a:rPr lang="nl-BE" sz="1100">
                          <a:effectLst/>
                        </a:rPr>
                        <a:t>5</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p>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nl-BE" sz="1100" dirty="0">
                          <a:effectLst/>
                        </a:rPr>
                        <a: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381712"/>
                  </a:ext>
                </a:extLst>
              </a:tr>
            </a:tbl>
          </a:graphicData>
        </a:graphic>
      </p:graphicFrame>
      <p:sp>
        <p:nvSpPr>
          <p:cNvPr id="5" name="Tekstvak 4"/>
          <p:cNvSpPr txBox="1"/>
          <p:nvPr/>
        </p:nvSpPr>
        <p:spPr>
          <a:xfrm>
            <a:off x="1794771" y="4459219"/>
            <a:ext cx="10278391" cy="1754326"/>
          </a:xfrm>
          <a:prstGeom prst="rect">
            <a:avLst/>
          </a:prstGeom>
          <a:noFill/>
        </p:spPr>
        <p:txBody>
          <a:bodyPr wrap="none" rtlCol="0">
            <a:spAutoFit/>
          </a:bodyPr>
          <a:lstStyle/>
          <a:p>
            <a:pPr marL="285750" indent="-285750">
              <a:buFont typeface="Arial" panose="020B0604020202020204" pitchFamily="34" charset="0"/>
              <a:buChar char="•"/>
            </a:pPr>
            <a:r>
              <a:rPr lang="nl-BE" dirty="0">
                <a:solidFill>
                  <a:srgbClr val="002060"/>
                </a:solidFill>
              </a:rPr>
              <a:t>Wat zijn de gelijkenissen en de verschillen?</a:t>
            </a:r>
          </a:p>
          <a:p>
            <a:pPr marL="285750" indent="-285750">
              <a:buFont typeface="Arial" panose="020B0604020202020204" pitchFamily="34" charset="0"/>
              <a:buChar char="•"/>
            </a:pPr>
            <a:r>
              <a:rPr lang="nl-BE" dirty="0">
                <a:solidFill>
                  <a:srgbClr val="002060"/>
                </a:solidFill>
              </a:rPr>
              <a:t>Hoe kan je meer verbindingen maken tussen jouw waarden en deze van de organisatie/team?</a:t>
            </a:r>
          </a:p>
          <a:p>
            <a:pPr marL="285750" indent="-285750">
              <a:buFont typeface="Arial" panose="020B0604020202020204" pitchFamily="34" charset="0"/>
              <a:buChar char="•"/>
            </a:pPr>
            <a:r>
              <a:rPr lang="nl-BE" dirty="0">
                <a:solidFill>
                  <a:srgbClr val="002060"/>
                </a:solidFill>
              </a:rPr>
              <a:t>Zijn het intrinsieke waarden of instrumentele waarden?</a:t>
            </a:r>
          </a:p>
          <a:p>
            <a:pPr marL="285750" indent="-285750">
              <a:buFont typeface="Arial" panose="020B0604020202020204" pitchFamily="34" charset="0"/>
              <a:buChar char="•"/>
            </a:pPr>
            <a:r>
              <a:rPr lang="nl-BE" dirty="0">
                <a:solidFill>
                  <a:srgbClr val="002060"/>
                </a:solidFill>
              </a:rPr>
              <a:t>Kan ik instrumentele waarden ontwikkelen of aanbieden om de intrinsieke </a:t>
            </a:r>
          </a:p>
          <a:p>
            <a:r>
              <a:rPr lang="nl-BE" dirty="0">
                <a:solidFill>
                  <a:srgbClr val="002060"/>
                </a:solidFill>
              </a:rPr>
              <a:t>      waarden van de organisatie te dienen?</a:t>
            </a:r>
          </a:p>
          <a:p>
            <a:pPr marL="285750" indent="-285750">
              <a:buFont typeface="Arial" panose="020B0604020202020204" pitchFamily="34" charset="0"/>
              <a:buChar char="•"/>
            </a:pPr>
            <a:r>
              <a:rPr lang="nl-BE" dirty="0">
                <a:solidFill>
                  <a:srgbClr val="002060"/>
                </a:solidFill>
              </a:rPr>
              <a:t>Focus ik me niet te veel op de instrumentele waarden van de organisatie i.p.v. op de intrinsieke waarden?</a:t>
            </a:r>
          </a:p>
        </p:txBody>
      </p:sp>
    </p:spTree>
    <p:extLst>
      <p:ext uri="{BB962C8B-B14F-4D97-AF65-F5344CB8AC3E}">
        <p14:creationId xmlns:p14="http://schemas.microsoft.com/office/powerpoint/2010/main" val="293250810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5" y="775746"/>
            <a:ext cx="5256014" cy="551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2637" b="1" dirty="0" err="1">
                <a:solidFill>
                  <a:schemeClr val="accent4">
                    <a:lumMod val="40000"/>
                    <a:lumOff val="60000"/>
                  </a:schemeClr>
                </a:solidFill>
                <a:latin typeface="Avenir Next"/>
                <a:ea typeface="Avenir Next"/>
                <a:cs typeface="Avenir Next"/>
                <a:sym typeface="Avenir Next"/>
              </a:rPr>
              <a:t>To</a:t>
            </a:r>
            <a:r>
              <a:rPr lang="nl-BE" sz="2637" b="1" dirty="0">
                <a:solidFill>
                  <a:schemeClr val="accent4">
                    <a:lumMod val="40000"/>
                    <a:lumOff val="60000"/>
                  </a:schemeClr>
                </a:solidFill>
                <a:latin typeface="Avenir Next"/>
                <a:ea typeface="Avenir Next"/>
                <a:cs typeface="Avenir Next"/>
                <a:sym typeface="Avenir Next"/>
              </a:rPr>
              <a:t> Do</a:t>
            </a:r>
            <a:endParaRPr lang="en-GB" sz="2637" b="1" dirty="0">
              <a:solidFill>
                <a:schemeClr val="accent4">
                  <a:lumMod val="40000"/>
                  <a:lumOff val="60000"/>
                </a:schemeClr>
              </a:solidFill>
              <a:latin typeface="Avenir Next"/>
              <a:ea typeface="Avenir Next"/>
              <a:cs typeface="Avenir Next"/>
              <a:sym typeface="Avenir Next"/>
            </a:endParaRPr>
          </a:p>
        </p:txBody>
      </p:sp>
      <p:sp>
        <p:nvSpPr>
          <p:cNvPr id="5" name="Rechthoek 4"/>
          <p:cNvSpPr/>
          <p:nvPr/>
        </p:nvSpPr>
        <p:spPr>
          <a:xfrm>
            <a:off x="998482" y="1863423"/>
            <a:ext cx="10781731" cy="4154984"/>
          </a:xfrm>
          <a:prstGeom prst="rect">
            <a:avLst/>
          </a:prstGeom>
        </p:spPr>
        <p:txBody>
          <a:bodyPr wrap="square">
            <a:spAutoFit/>
          </a:bodyPr>
          <a:lstStyle/>
          <a:p>
            <a:r>
              <a:rPr lang="nl-BE" sz="2400" u="sng" dirty="0">
                <a:solidFill>
                  <a:schemeClr val="bg1"/>
                </a:solidFill>
                <a:latin typeface="Arial" panose="020B0604020202020204" pitchFamily="34" charset="0"/>
                <a:cs typeface="Arial" panose="020B0604020202020204" pitchFamily="34" charset="0"/>
              </a:rPr>
              <a:t> </a:t>
            </a:r>
          </a:p>
          <a:p>
            <a:endParaRPr lang="nl-BE" sz="2400" u="sng"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chemeClr val="bg1"/>
                </a:solidFill>
                <a:latin typeface="Arial" panose="020B0604020202020204" pitchFamily="34" charset="0"/>
                <a:cs typeface="Arial" panose="020B0604020202020204" pitchFamily="34" charset="0"/>
              </a:rPr>
              <a:t>Lees nog eens aandachtig de competenties door.</a:t>
            </a:r>
          </a:p>
          <a:p>
            <a:endParaRPr lang="nl-BE"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chemeClr val="bg1"/>
                </a:solidFill>
                <a:latin typeface="Arial" panose="020B0604020202020204" pitchFamily="34" charset="0"/>
                <a:cs typeface="Arial" panose="020B0604020202020204" pitchFamily="34" charset="0"/>
              </a:rPr>
              <a:t>Bekijk je P.O.P en vul die onderdelen aan zodat jij je ‘gewenste situatie’ kan bekomen:  bepaal je doelen, acties en je gewenst resultaat.</a:t>
            </a:r>
          </a:p>
          <a:p>
            <a:pPr marL="342900" indent="-342900">
              <a:buFont typeface="Arial" panose="020B0604020202020204" pitchFamily="34" charset="0"/>
              <a:buChar char="•"/>
            </a:pPr>
            <a:endParaRPr lang="nl-BE"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chemeClr val="bg1"/>
                </a:solidFill>
                <a:latin typeface="Arial" panose="020B0604020202020204" pitchFamily="34" charset="0"/>
                <a:cs typeface="Arial" panose="020B0604020202020204" pitchFamily="34" charset="0"/>
              </a:rPr>
              <a:t>Verdiep je in het verhaal van competenties, waarden en normen.</a:t>
            </a:r>
          </a:p>
          <a:p>
            <a:r>
              <a:rPr lang="nl-BE" sz="2400" dirty="0">
                <a:solidFill>
                  <a:schemeClr val="bg1"/>
                </a:solidFill>
                <a:latin typeface="Arial" panose="020B0604020202020204" pitchFamily="34" charset="0"/>
                <a:cs typeface="Arial" panose="020B0604020202020204" pitchFamily="34" charset="0"/>
              </a:rPr>
              <a:t>    Zoek oefeningen en OEFEN!</a:t>
            </a:r>
            <a:endParaRPr lang="nl-NL"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BE"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BE"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1089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dirty="0"/>
          </a:p>
        </p:txBody>
      </p:sp>
      <p:sp>
        <p:nvSpPr>
          <p:cNvPr id="2" name="Tekstvak 1"/>
          <p:cNvSpPr txBox="1"/>
          <p:nvPr/>
        </p:nvSpPr>
        <p:spPr>
          <a:xfrm>
            <a:off x="361148" y="1120083"/>
            <a:ext cx="11469701" cy="4871205"/>
          </a:xfrm>
          <a:prstGeom prst="rect">
            <a:avLst/>
          </a:prstGeom>
          <a:solidFill>
            <a:schemeClr val="bg1"/>
          </a:solidFill>
        </p:spPr>
        <p:txBody>
          <a:bodyPr wrap="square" rtlCol="0">
            <a:spAutoFit/>
          </a:bodyPr>
          <a:lstStyle/>
          <a:p>
            <a:endParaRPr lang="nl-BE" dirty="0"/>
          </a:p>
        </p:txBody>
      </p:sp>
      <p:sp>
        <p:nvSpPr>
          <p:cNvPr id="7" name="Titel 1"/>
          <p:cNvSpPr>
            <a:spLocks noGrp="1"/>
          </p:cNvSpPr>
          <p:nvPr>
            <p:ph type="title"/>
          </p:nvPr>
        </p:nvSpPr>
        <p:spPr>
          <a:xfrm>
            <a:off x="607145" y="1087775"/>
            <a:ext cx="10515600" cy="1325563"/>
          </a:xfrm>
        </p:spPr>
        <p:txBody>
          <a:bodyPr/>
          <a:lstStyle/>
          <a:p>
            <a:r>
              <a:rPr lang="nl-BE" sz="3600" b="1" dirty="0">
                <a:solidFill>
                  <a:srgbClr val="002060"/>
                </a:solidFill>
                <a:latin typeface="Arial" panose="020B0604020202020204" pitchFamily="34" charset="0"/>
                <a:cs typeface="Arial" panose="020B0604020202020204" pitchFamily="34" charset="0"/>
              </a:rPr>
              <a:t>| </a:t>
            </a:r>
            <a:r>
              <a:rPr lang="nl-BE" sz="3600" dirty="0">
                <a:solidFill>
                  <a:srgbClr val="002060"/>
                </a:solidFill>
                <a:latin typeface="Arial" panose="020B0604020202020204" pitchFamily="34" charset="0"/>
                <a:cs typeface="Arial" panose="020B0604020202020204" pitchFamily="34" charset="0"/>
              </a:rPr>
              <a:t>P</a:t>
            </a:r>
            <a:r>
              <a:rPr lang="nl-BE" sz="3600" b="1" dirty="0">
                <a:solidFill>
                  <a:srgbClr val="002060"/>
                </a:solidFill>
                <a:latin typeface="Arial" panose="020B0604020202020204" pitchFamily="34" charset="0"/>
                <a:cs typeface="Arial" panose="020B0604020202020204" pitchFamily="34" charset="0"/>
              </a:rPr>
              <a:t>rogramma</a:t>
            </a:r>
            <a:endParaRPr lang="nl-BE" dirty="0"/>
          </a:p>
        </p:txBody>
      </p:sp>
      <p:sp>
        <p:nvSpPr>
          <p:cNvPr id="3" name="Rechthoek 2">
            <a:extLst>
              <a:ext uri="{FF2B5EF4-FFF2-40B4-BE49-F238E27FC236}">
                <a16:creationId xmlns:a16="http://schemas.microsoft.com/office/drawing/2014/main" id="{C989A50D-5F5E-41F2-8DF8-790CAF1228BD}"/>
              </a:ext>
            </a:extLst>
          </p:cNvPr>
          <p:cNvSpPr/>
          <p:nvPr/>
        </p:nvSpPr>
        <p:spPr>
          <a:xfrm>
            <a:off x="918256" y="2445646"/>
            <a:ext cx="10355483" cy="3139321"/>
          </a:xfrm>
          <a:prstGeom prst="rect">
            <a:avLst/>
          </a:prstGeom>
        </p:spPr>
        <p:txBody>
          <a:bodyPr wrap="square">
            <a:spAutoFit/>
          </a:bodyPr>
          <a:lstStyle/>
          <a:p>
            <a:r>
              <a:rPr lang="nl-NL" dirty="0">
                <a:solidFill>
                  <a:srgbClr val="002060"/>
                </a:solidFill>
                <a:latin typeface="Arial" panose="020B0604020202020204" pitchFamily="34" charset="0"/>
                <a:cs typeface="Arial" panose="020B0604020202020204" pitchFamily="34" charset="0"/>
              </a:rPr>
              <a:t>Dag 1: ‘Mijn Leertraject’ en ‘Het verhaal van Veerkracht’.</a:t>
            </a:r>
          </a:p>
          <a:p>
            <a:endParaRPr lang="nl-NL"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2: Een onderdompeling in ‘Stress &amp; Burn-out’.</a:t>
            </a:r>
          </a:p>
          <a:p>
            <a:endParaRPr lang="nl-NL"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3: Coachen op gezondheidsniveau.</a:t>
            </a:r>
          </a:p>
          <a:p>
            <a:endParaRPr lang="nl-NL" i="1"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4: Coachen op competentie- en waardenniveau.</a:t>
            </a:r>
          </a:p>
          <a:p>
            <a:endParaRPr lang="nl-NL" i="1"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5: Coachen op elementen binnen de werkcontext.</a:t>
            </a:r>
          </a:p>
          <a:p>
            <a:endParaRPr lang="nl-NL" i="1" dirty="0">
              <a:solidFill>
                <a:srgbClr val="002060"/>
              </a:solidFill>
              <a:latin typeface="Arial" panose="020B0604020202020204" pitchFamily="34" charset="0"/>
              <a:cs typeface="Arial" panose="020B0604020202020204" pitchFamily="34" charset="0"/>
            </a:endParaRPr>
          </a:p>
          <a:p>
            <a:r>
              <a:rPr lang="nl-NL" dirty="0">
                <a:solidFill>
                  <a:srgbClr val="002060"/>
                </a:solidFill>
                <a:latin typeface="Arial" panose="020B0604020202020204" pitchFamily="34" charset="0"/>
                <a:cs typeface="Arial" panose="020B0604020202020204" pitchFamily="34" charset="0"/>
              </a:rPr>
              <a:t>Dag 6: Intervisie (real-time coaching en collegiale consultatie).</a:t>
            </a:r>
          </a:p>
        </p:txBody>
      </p:sp>
      <p:sp>
        <p:nvSpPr>
          <p:cNvPr id="8" name="Ovaal 7">
            <a:extLst>
              <a:ext uri="{FF2B5EF4-FFF2-40B4-BE49-F238E27FC236}">
                <a16:creationId xmlns:a16="http://schemas.microsoft.com/office/drawing/2014/main" id="{EC529F17-6905-4399-B9B3-073AFEA86E89}"/>
              </a:ext>
            </a:extLst>
          </p:cNvPr>
          <p:cNvSpPr/>
          <p:nvPr/>
        </p:nvSpPr>
        <p:spPr>
          <a:xfrm>
            <a:off x="557105" y="3882798"/>
            <a:ext cx="7090021" cy="671610"/>
          </a:xfrm>
          <a:prstGeom prst="ellipse">
            <a:avLst/>
          </a:prstGeom>
          <a:gradFill>
            <a:gsLst>
              <a:gs pos="0">
                <a:srgbClr val="5B0EA1">
                  <a:alpha val="24005"/>
                </a:srgbClr>
              </a:gs>
              <a:gs pos="100000">
                <a:srgbClr val="12B8B8">
                  <a:alpha val="24005"/>
                </a:srgbClr>
              </a:gs>
            </a:gsLst>
            <a:lin ang="2580791"/>
          </a:gradFill>
          <a:ln w="12700">
            <a:miter lim="400000"/>
          </a:ln>
          <a:effectLst>
            <a:outerShdw blurRad="762000" dir="5400000" rotWithShape="0">
              <a:srgbClr val="000000">
                <a:alpha val="31201"/>
              </a:srgbClr>
            </a:outerShdw>
          </a:effectLst>
        </p:spPr>
        <p:txBody>
          <a:bodyPr lIns="0" tIns="0" rIns="0" bIns="0" rtlCol="0" anchor="ctr"/>
          <a:lstStyle/>
          <a:p>
            <a:pPr algn="ctr">
              <a:lnSpc>
                <a:spcPct val="100000"/>
              </a:lnSpc>
              <a:spcBef>
                <a:spcPts val="0"/>
              </a:spcBef>
            </a:pPr>
            <a:endParaRPr lang="nl-BE" sz="5600" b="1" cap="all">
              <a:solidFill>
                <a:srgbClr val="FFFFFF"/>
              </a:solidFill>
              <a:latin typeface="Gill Sans"/>
              <a:ea typeface="Gill Sans"/>
              <a:cs typeface="Gill Sans"/>
              <a:sym typeface="Gill Sans"/>
            </a:endParaRPr>
          </a:p>
        </p:txBody>
      </p:sp>
    </p:spTree>
    <p:extLst>
      <p:ext uri="{BB962C8B-B14F-4D97-AF65-F5344CB8AC3E}">
        <p14:creationId xmlns:p14="http://schemas.microsoft.com/office/powerpoint/2010/main" val="2066394368"/>
      </p:ext>
    </p:extLst>
  </p:cSld>
  <p:clrMapOvr>
    <a:masterClrMapping/>
  </p:clrMapOvr>
  <p:transition spd="med" advTm="10536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ekst"/>
          <p:cNvSpPr txBox="1"/>
          <p:nvPr/>
        </p:nvSpPr>
        <p:spPr>
          <a:xfrm>
            <a:off x="2037207" y="969663"/>
            <a:ext cx="173124" cy="68179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171432" defTabSz="321435">
              <a:lnSpc>
                <a:spcPts val="5976"/>
              </a:lnSpc>
              <a:defRPr sz="2000">
                <a:solidFill>
                  <a:srgbClr val="000000"/>
                </a:solidFill>
              </a:defRPr>
            </a:pPr>
            <a:endParaRPr sz="3093"/>
          </a:p>
        </p:txBody>
      </p:sp>
      <p:sp>
        <p:nvSpPr>
          <p:cNvPr id="15"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p:cNvSpPr txBox="1">
            <a:spLocks/>
          </p:cNvSpPr>
          <p:nvPr/>
        </p:nvSpPr>
        <p:spPr>
          <a:xfrm>
            <a:off x="1927424" y="1549225"/>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3093" dirty="0">
              <a:solidFill>
                <a:srgbClr val="172457"/>
              </a:solidFill>
              <a:latin typeface="Avenir Next"/>
              <a:ea typeface="Avenir Next"/>
              <a:cs typeface="Avenir Next"/>
              <a:sym typeface="Avenir Next"/>
            </a:endParaRPr>
          </a:p>
        </p:txBody>
      </p:sp>
      <p:sp>
        <p:nvSpPr>
          <p:cNvPr id="17" name="Vorm"/>
          <p:cNvSpPr/>
          <p:nvPr/>
        </p:nvSpPr>
        <p:spPr>
          <a:xfrm>
            <a:off x="2241882" y="1355240"/>
            <a:ext cx="357997" cy="356225"/>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cubicBezTo>
                  <a:pt x="21600" y="6259"/>
                  <a:pt x="21600" y="6136"/>
                  <a:pt x="21477" y="6136"/>
                </a:cubicBezTo>
                <a:cubicBezTo>
                  <a:pt x="21477" y="6136"/>
                  <a:pt x="21477" y="6136"/>
                  <a:pt x="21477" y="6136"/>
                </a:cubicBezTo>
                <a:cubicBezTo>
                  <a:pt x="21477" y="6014"/>
                  <a:pt x="21477" y="6014"/>
                  <a:pt x="21477" y="6014"/>
                </a:cubicBezTo>
                <a:cubicBezTo>
                  <a:pt x="21477" y="6014"/>
                  <a:pt x="21477" y="6014"/>
                  <a:pt x="21477" y="6014"/>
                </a:cubicBezTo>
                <a:cubicBezTo>
                  <a:pt x="15586" y="245"/>
                  <a:pt x="15586" y="245"/>
                  <a:pt x="15586" y="245"/>
                </a:cubicBezTo>
                <a:cubicBezTo>
                  <a:pt x="15586" y="245"/>
                  <a:pt x="15586" y="245"/>
                  <a:pt x="15586" y="245"/>
                </a:cubicBezTo>
                <a:cubicBezTo>
                  <a:pt x="15464" y="123"/>
                  <a:pt x="15341" y="0"/>
                  <a:pt x="15218" y="0"/>
                </a:cubicBezTo>
                <a:cubicBezTo>
                  <a:pt x="6382" y="0"/>
                  <a:pt x="6382" y="0"/>
                  <a:pt x="6382" y="0"/>
                </a:cubicBezTo>
                <a:cubicBezTo>
                  <a:pt x="6259" y="0"/>
                  <a:pt x="6136" y="123"/>
                  <a:pt x="6014" y="245"/>
                </a:cubicBezTo>
                <a:cubicBezTo>
                  <a:pt x="6014" y="245"/>
                  <a:pt x="6014" y="245"/>
                  <a:pt x="6014" y="245"/>
                </a:cubicBezTo>
                <a:cubicBezTo>
                  <a:pt x="123" y="6014"/>
                  <a:pt x="123" y="6014"/>
                  <a:pt x="123" y="6014"/>
                </a:cubicBezTo>
                <a:cubicBezTo>
                  <a:pt x="123" y="6014"/>
                  <a:pt x="123" y="6014"/>
                  <a:pt x="123" y="6014"/>
                </a:cubicBezTo>
                <a:cubicBezTo>
                  <a:pt x="123" y="6136"/>
                  <a:pt x="123" y="6136"/>
                  <a:pt x="123" y="6136"/>
                </a:cubicBezTo>
                <a:cubicBezTo>
                  <a:pt x="123" y="6136"/>
                  <a:pt x="123" y="6136"/>
                  <a:pt x="123" y="6136"/>
                </a:cubicBezTo>
                <a:cubicBezTo>
                  <a:pt x="0" y="6136"/>
                  <a:pt x="0" y="6259"/>
                  <a:pt x="0" y="6382"/>
                </a:cubicBezTo>
                <a:cubicBezTo>
                  <a:pt x="0" y="6505"/>
                  <a:pt x="0" y="6627"/>
                  <a:pt x="123" y="6627"/>
                </a:cubicBezTo>
                <a:cubicBezTo>
                  <a:pt x="123" y="6750"/>
                  <a:pt x="123" y="6750"/>
                  <a:pt x="123" y="6750"/>
                </a:cubicBezTo>
                <a:cubicBezTo>
                  <a:pt x="10432" y="21477"/>
                  <a:pt x="10432" y="21477"/>
                  <a:pt x="10432" y="21477"/>
                </a:cubicBezTo>
                <a:cubicBezTo>
                  <a:pt x="10432" y="21355"/>
                  <a:pt x="10432" y="21355"/>
                  <a:pt x="10432" y="21355"/>
                </a:cubicBezTo>
                <a:cubicBezTo>
                  <a:pt x="10555" y="21477"/>
                  <a:pt x="10677" y="21600"/>
                  <a:pt x="10800" y="21600"/>
                </a:cubicBezTo>
                <a:cubicBezTo>
                  <a:pt x="10923" y="21600"/>
                  <a:pt x="11045" y="21477"/>
                  <a:pt x="11168" y="21355"/>
                </a:cubicBezTo>
                <a:cubicBezTo>
                  <a:pt x="11168" y="21477"/>
                  <a:pt x="11168" y="21477"/>
                  <a:pt x="11168" y="21477"/>
                </a:cubicBezTo>
                <a:cubicBezTo>
                  <a:pt x="21477" y="6750"/>
                  <a:pt x="21477" y="6750"/>
                  <a:pt x="21477" y="6750"/>
                </a:cubicBezTo>
                <a:cubicBezTo>
                  <a:pt x="21477" y="6627"/>
                  <a:pt x="21477" y="6627"/>
                  <a:pt x="21477" y="6627"/>
                </a:cubicBezTo>
                <a:cubicBezTo>
                  <a:pt x="21600" y="6627"/>
                  <a:pt x="21600" y="6505"/>
                  <a:pt x="21600" y="6382"/>
                </a:cubicBezTo>
                <a:moveTo>
                  <a:pt x="14973" y="982"/>
                </a:moveTo>
                <a:cubicBezTo>
                  <a:pt x="19882" y="5891"/>
                  <a:pt x="19882" y="5891"/>
                  <a:pt x="19882" y="5891"/>
                </a:cubicBezTo>
                <a:cubicBezTo>
                  <a:pt x="15464" y="5891"/>
                  <a:pt x="15464" y="5891"/>
                  <a:pt x="15464" y="5891"/>
                </a:cubicBezTo>
                <a:cubicBezTo>
                  <a:pt x="13009" y="982"/>
                  <a:pt x="13009" y="982"/>
                  <a:pt x="13009" y="982"/>
                </a:cubicBezTo>
                <a:lnTo>
                  <a:pt x="14973" y="982"/>
                </a:lnTo>
                <a:close/>
                <a:moveTo>
                  <a:pt x="12027" y="982"/>
                </a:moveTo>
                <a:cubicBezTo>
                  <a:pt x="14482" y="5891"/>
                  <a:pt x="14482" y="5891"/>
                  <a:pt x="14482" y="5891"/>
                </a:cubicBezTo>
                <a:cubicBezTo>
                  <a:pt x="7118" y="5891"/>
                  <a:pt x="7118" y="5891"/>
                  <a:pt x="7118" y="5891"/>
                </a:cubicBezTo>
                <a:cubicBezTo>
                  <a:pt x="9573" y="982"/>
                  <a:pt x="9573" y="982"/>
                  <a:pt x="9573" y="982"/>
                </a:cubicBezTo>
                <a:lnTo>
                  <a:pt x="12027" y="982"/>
                </a:lnTo>
                <a:close/>
                <a:moveTo>
                  <a:pt x="6627" y="982"/>
                </a:moveTo>
                <a:cubicBezTo>
                  <a:pt x="8591" y="982"/>
                  <a:pt x="8591" y="982"/>
                  <a:pt x="8591" y="982"/>
                </a:cubicBezTo>
                <a:cubicBezTo>
                  <a:pt x="6136" y="5891"/>
                  <a:pt x="6136" y="5891"/>
                  <a:pt x="6136" y="5891"/>
                </a:cubicBezTo>
                <a:cubicBezTo>
                  <a:pt x="1718" y="5891"/>
                  <a:pt x="1718" y="5891"/>
                  <a:pt x="1718" y="5891"/>
                </a:cubicBezTo>
                <a:lnTo>
                  <a:pt x="6627" y="982"/>
                </a:lnTo>
                <a:close/>
                <a:moveTo>
                  <a:pt x="1473" y="6873"/>
                </a:moveTo>
                <a:cubicBezTo>
                  <a:pt x="6014" y="6873"/>
                  <a:pt x="6014" y="6873"/>
                  <a:pt x="6014" y="6873"/>
                </a:cubicBezTo>
                <a:cubicBezTo>
                  <a:pt x="9450" y="18286"/>
                  <a:pt x="9450" y="18286"/>
                  <a:pt x="9450" y="18286"/>
                </a:cubicBezTo>
                <a:lnTo>
                  <a:pt x="1473" y="6873"/>
                </a:lnTo>
                <a:close/>
                <a:moveTo>
                  <a:pt x="10800" y="19391"/>
                </a:moveTo>
                <a:cubicBezTo>
                  <a:pt x="6995" y="6873"/>
                  <a:pt x="6995" y="6873"/>
                  <a:pt x="6995" y="6873"/>
                </a:cubicBezTo>
                <a:cubicBezTo>
                  <a:pt x="14605" y="6873"/>
                  <a:pt x="14605" y="6873"/>
                  <a:pt x="14605" y="6873"/>
                </a:cubicBezTo>
                <a:lnTo>
                  <a:pt x="10800" y="19391"/>
                </a:lnTo>
                <a:close/>
                <a:moveTo>
                  <a:pt x="12150" y="18286"/>
                </a:moveTo>
                <a:cubicBezTo>
                  <a:pt x="15586" y="6873"/>
                  <a:pt x="15586" y="6873"/>
                  <a:pt x="15586" y="6873"/>
                </a:cubicBezTo>
                <a:cubicBezTo>
                  <a:pt x="20127" y="6873"/>
                  <a:pt x="20127" y="6873"/>
                  <a:pt x="20127" y="6873"/>
                </a:cubicBezTo>
                <a:lnTo>
                  <a:pt x="12150" y="18286"/>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7" name="Vorm"/>
          <p:cNvSpPr/>
          <p:nvPr/>
        </p:nvSpPr>
        <p:spPr>
          <a:xfrm>
            <a:off x="530884" y="1028056"/>
            <a:ext cx="761712" cy="660592"/>
          </a:xfrm>
          <a:custGeom>
            <a:avLst/>
            <a:gdLst/>
            <a:ahLst/>
            <a:cxnLst>
              <a:cxn ang="0">
                <a:pos x="wd2" y="hd2"/>
              </a:cxn>
              <a:cxn ang="5400000">
                <a:pos x="wd2" y="hd2"/>
              </a:cxn>
              <a:cxn ang="10800000">
                <a:pos x="wd2" y="hd2"/>
              </a:cxn>
              <a:cxn ang="16200000">
                <a:pos x="wd2" y="hd2"/>
              </a:cxn>
            </a:cxnLst>
            <a:rect l="0" t="0" r="r" b="b"/>
            <a:pathLst>
              <a:path w="21600" h="21600" extrusionOk="0">
                <a:moveTo>
                  <a:pt x="5413" y="21600"/>
                </a:moveTo>
                <a:lnTo>
                  <a:pt x="0" y="10815"/>
                </a:lnTo>
                <a:lnTo>
                  <a:pt x="5413" y="0"/>
                </a:lnTo>
                <a:lnTo>
                  <a:pt x="16213" y="0"/>
                </a:lnTo>
                <a:lnTo>
                  <a:pt x="21600" y="10815"/>
                </a:lnTo>
                <a:lnTo>
                  <a:pt x="16213" y="21600"/>
                </a:lnTo>
                <a:lnTo>
                  <a:pt x="5413" y="21600"/>
                </a:lnTo>
                <a:close/>
              </a:path>
            </a:pathLst>
          </a:custGeom>
          <a:gradFill>
            <a:gsLst>
              <a:gs pos="0">
                <a:srgbClr val="AF32DC"/>
              </a:gs>
              <a:gs pos="100000">
                <a:srgbClr val="0A32BE"/>
              </a:gs>
            </a:gsLst>
            <a:lin ang="4200000"/>
          </a:gradFill>
          <a:ln w="12700">
            <a:miter lim="400000"/>
          </a:ln>
        </p:spPr>
        <p:txBody>
          <a:bodyPr lIns="34289" tIns="34289" rIns="34289" bIns="34289" anchor="ctr"/>
          <a:lstStyle/>
          <a:p>
            <a:pPr marL="178574" marR="178574" algn="ctr">
              <a:lnSpc>
                <a:spcPct val="110000"/>
              </a:lnSpc>
              <a:defRPr sz="2200">
                <a:solidFill>
                  <a:srgbClr val="FFFFFF"/>
                </a:solidFill>
                <a:latin typeface="Helvetica Neue Medium"/>
                <a:ea typeface="Helvetica Neue Medium"/>
                <a:cs typeface="Helvetica Neue Medium"/>
                <a:sym typeface="Helvetica Neue Medium"/>
              </a:defRPr>
            </a:pPr>
            <a:endParaRPr sz="3093"/>
          </a:p>
        </p:txBody>
      </p:sp>
      <p:sp>
        <p:nvSpPr>
          <p:cNvPr id="8" name="Vorm"/>
          <p:cNvSpPr/>
          <p:nvPr/>
        </p:nvSpPr>
        <p:spPr>
          <a:xfrm>
            <a:off x="732742" y="1185288"/>
            <a:ext cx="357997" cy="357997"/>
          </a:xfrm>
          <a:custGeom>
            <a:avLst/>
            <a:gdLst/>
            <a:ahLst/>
            <a:cxnLst>
              <a:cxn ang="0">
                <a:pos x="wd2" y="hd2"/>
              </a:cxn>
              <a:cxn ang="5400000">
                <a:pos x="wd2" y="hd2"/>
              </a:cxn>
              <a:cxn ang="10800000">
                <a:pos x="wd2" y="hd2"/>
              </a:cxn>
              <a:cxn ang="16200000">
                <a:pos x="wd2" y="hd2"/>
              </a:cxn>
            </a:cxnLst>
            <a:rect l="0" t="0" r="r" b="b"/>
            <a:pathLst>
              <a:path w="21600" h="21600" extrusionOk="0">
                <a:moveTo>
                  <a:pt x="4786" y="14605"/>
                </a:moveTo>
                <a:cubicBezTo>
                  <a:pt x="5277" y="14114"/>
                  <a:pt x="5277" y="14114"/>
                  <a:pt x="5277" y="14114"/>
                </a:cubicBezTo>
                <a:cubicBezTo>
                  <a:pt x="5400" y="13991"/>
                  <a:pt x="5400" y="13868"/>
                  <a:pt x="5400" y="13745"/>
                </a:cubicBezTo>
                <a:cubicBezTo>
                  <a:pt x="5400" y="13500"/>
                  <a:pt x="5155" y="13255"/>
                  <a:pt x="4909" y="13255"/>
                </a:cubicBezTo>
                <a:cubicBezTo>
                  <a:pt x="4786" y="13255"/>
                  <a:pt x="4664" y="13255"/>
                  <a:pt x="4541" y="13377"/>
                </a:cubicBezTo>
                <a:cubicBezTo>
                  <a:pt x="4050" y="13868"/>
                  <a:pt x="4050" y="13868"/>
                  <a:pt x="4050" y="13868"/>
                </a:cubicBezTo>
                <a:cubicBezTo>
                  <a:pt x="3927" y="13991"/>
                  <a:pt x="3927" y="14114"/>
                  <a:pt x="3927" y="14236"/>
                </a:cubicBezTo>
                <a:cubicBezTo>
                  <a:pt x="3927" y="14482"/>
                  <a:pt x="4173" y="14727"/>
                  <a:pt x="4418" y="14727"/>
                </a:cubicBezTo>
                <a:cubicBezTo>
                  <a:pt x="4541" y="14727"/>
                  <a:pt x="4664" y="14727"/>
                  <a:pt x="4786" y="14605"/>
                </a:cubicBezTo>
                <a:moveTo>
                  <a:pt x="7855" y="14236"/>
                </a:moveTo>
                <a:cubicBezTo>
                  <a:pt x="7855" y="13991"/>
                  <a:pt x="7609" y="13745"/>
                  <a:pt x="7364" y="13745"/>
                </a:cubicBezTo>
                <a:cubicBezTo>
                  <a:pt x="7241" y="13745"/>
                  <a:pt x="7118" y="13745"/>
                  <a:pt x="6995" y="13868"/>
                </a:cubicBezTo>
                <a:cubicBezTo>
                  <a:pt x="2086" y="18777"/>
                  <a:pt x="2086" y="18777"/>
                  <a:pt x="2086" y="18777"/>
                </a:cubicBezTo>
                <a:cubicBezTo>
                  <a:pt x="1964" y="18900"/>
                  <a:pt x="1964" y="19023"/>
                  <a:pt x="1964" y="19145"/>
                </a:cubicBezTo>
                <a:cubicBezTo>
                  <a:pt x="1964" y="19391"/>
                  <a:pt x="2209" y="19636"/>
                  <a:pt x="2455" y="19636"/>
                </a:cubicBezTo>
                <a:cubicBezTo>
                  <a:pt x="2577" y="19636"/>
                  <a:pt x="2700" y="19636"/>
                  <a:pt x="2823" y="19514"/>
                </a:cubicBezTo>
                <a:cubicBezTo>
                  <a:pt x="7732" y="14605"/>
                  <a:pt x="7732" y="14605"/>
                  <a:pt x="7732" y="14605"/>
                </a:cubicBezTo>
                <a:cubicBezTo>
                  <a:pt x="7855" y="14482"/>
                  <a:pt x="7855" y="14359"/>
                  <a:pt x="7855" y="14236"/>
                </a:cubicBezTo>
                <a:moveTo>
                  <a:pt x="7855" y="16200"/>
                </a:moveTo>
                <a:cubicBezTo>
                  <a:pt x="7732" y="16200"/>
                  <a:pt x="7609" y="16200"/>
                  <a:pt x="7486" y="16323"/>
                </a:cubicBezTo>
                <a:cubicBezTo>
                  <a:pt x="6014" y="17795"/>
                  <a:pt x="6014" y="17795"/>
                  <a:pt x="6014" y="17795"/>
                </a:cubicBezTo>
                <a:cubicBezTo>
                  <a:pt x="5891" y="17918"/>
                  <a:pt x="5891" y="18041"/>
                  <a:pt x="5891" y="18164"/>
                </a:cubicBezTo>
                <a:cubicBezTo>
                  <a:pt x="5891" y="18409"/>
                  <a:pt x="6136" y="18655"/>
                  <a:pt x="6382" y="18655"/>
                </a:cubicBezTo>
                <a:cubicBezTo>
                  <a:pt x="6505" y="18655"/>
                  <a:pt x="6627" y="18655"/>
                  <a:pt x="6750" y="18532"/>
                </a:cubicBezTo>
                <a:cubicBezTo>
                  <a:pt x="8223" y="17059"/>
                  <a:pt x="8223" y="17059"/>
                  <a:pt x="8223" y="17059"/>
                </a:cubicBezTo>
                <a:cubicBezTo>
                  <a:pt x="8345" y="16936"/>
                  <a:pt x="8345" y="16814"/>
                  <a:pt x="8345" y="16691"/>
                </a:cubicBezTo>
                <a:cubicBezTo>
                  <a:pt x="8345" y="16445"/>
                  <a:pt x="8100" y="16200"/>
                  <a:pt x="7855" y="16200"/>
                </a:cubicBezTo>
                <a:moveTo>
                  <a:pt x="21600" y="491"/>
                </a:moveTo>
                <a:cubicBezTo>
                  <a:pt x="21600" y="245"/>
                  <a:pt x="21355" y="0"/>
                  <a:pt x="21109" y="0"/>
                </a:cubicBezTo>
                <a:cubicBezTo>
                  <a:pt x="20986" y="0"/>
                  <a:pt x="20986" y="0"/>
                  <a:pt x="20864" y="0"/>
                </a:cubicBezTo>
                <a:cubicBezTo>
                  <a:pt x="20864" y="0"/>
                  <a:pt x="20864" y="0"/>
                  <a:pt x="20864" y="0"/>
                </a:cubicBezTo>
                <a:cubicBezTo>
                  <a:pt x="245" y="8836"/>
                  <a:pt x="245" y="8836"/>
                  <a:pt x="245" y="8836"/>
                </a:cubicBezTo>
                <a:cubicBezTo>
                  <a:pt x="245" y="8836"/>
                  <a:pt x="245" y="8836"/>
                  <a:pt x="245" y="8836"/>
                </a:cubicBezTo>
                <a:cubicBezTo>
                  <a:pt x="245" y="8836"/>
                  <a:pt x="245" y="8836"/>
                  <a:pt x="245" y="8836"/>
                </a:cubicBezTo>
                <a:cubicBezTo>
                  <a:pt x="245" y="8836"/>
                  <a:pt x="245" y="8836"/>
                  <a:pt x="245" y="8836"/>
                </a:cubicBezTo>
                <a:cubicBezTo>
                  <a:pt x="123" y="8959"/>
                  <a:pt x="0" y="9082"/>
                  <a:pt x="0" y="9327"/>
                </a:cubicBezTo>
                <a:cubicBezTo>
                  <a:pt x="0" y="9573"/>
                  <a:pt x="123" y="9695"/>
                  <a:pt x="368" y="9818"/>
                </a:cubicBezTo>
                <a:cubicBezTo>
                  <a:pt x="368" y="9818"/>
                  <a:pt x="368" y="9818"/>
                  <a:pt x="368" y="9818"/>
                </a:cubicBezTo>
                <a:cubicBezTo>
                  <a:pt x="8468" y="13132"/>
                  <a:pt x="8468" y="13132"/>
                  <a:pt x="8468" y="13132"/>
                </a:cubicBezTo>
                <a:cubicBezTo>
                  <a:pt x="11782" y="21232"/>
                  <a:pt x="11782" y="21232"/>
                  <a:pt x="11782" y="21232"/>
                </a:cubicBezTo>
                <a:cubicBezTo>
                  <a:pt x="11782" y="21232"/>
                  <a:pt x="11782" y="21232"/>
                  <a:pt x="11782" y="21232"/>
                </a:cubicBezTo>
                <a:cubicBezTo>
                  <a:pt x="11905" y="21477"/>
                  <a:pt x="12027" y="21600"/>
                  <a:pt x="12273" y="21600"/>
                </a:cubicBezTo>
                <a:cubicBezTo>
                  <a:pt x="12518" y="21600"/>
                  <a:pt x="12641" y="21477"/>
                  <a:pt x="12764" y="21355"/>
                </a:cubicBezTo>
                <a:cubicBezTo>
                  <a:pt x="12764" y="21355"/>
                  <a:pt x="12764" y="21355"/>
                  <a:pt x="12764" y="21355"/>
                </a:cubicBezTo>
                <a:cubicBezTo>
                  <a:pt x="12764" y="21355"/>
                  <a:pt x="12764" y="21355"/>
                  <a:pt x="12764" y="21355"/>
                </a:cubicBezTo>
                <a:cubicBezTo>
                  <a:pt x="12764" y="21355"/>
                  <a:pt x="12764" y="21355"/>
                  <a:pt x="12764" y="21355"/>
                </a:cubicBezTo>
                <a:cubicBezTo>
                  <a:pt x="21600" y="736"/>
                  <a:pt x="21600" y="736"/>
                  <a:pt x="21600" y="736"/>
                </a:cubicBezTo>
                <a:cubicBezTo>
                  <a:pt x="21600" y="736"/>
                  <a:pt x="21600" y="736"/>
                  <a:pt x="21600" y="736"/>
                </a:cubicBezTo>
                <a:cubicBezTo>
                  <a:pt x="21600" y="614"/>
                  <a:pt x="21600" y="614"/>
                  <a:pt x="21600" y="491"/>
                </a:cubicBezTo>
                <a:moveTo>
                  <a:pt x="1718" y="9327"/>
                </a:moveTo>
                <a:cubicBezTo>
                  <a:pt x="18900" y="1964"/>
                  <a:pt x="18900" y="1964"/>
                  <a:pt x="18900" y="1964"/>
                </a:cubicBezTo>
                <a:cubicBezTo>
                  <a:pt x="8714" y="12150"/>
                  <a:pt x="8714" y="12150"/>
                  <a:pt x="8714" y="12150"/>
                </a:cubicBezTo>
                <a:lnTo>
                  <a:pt x="1718" y="9327"/>
                </a:lnTo>
                <a:close/>
                <a:moveTo>
                  <a:pt x="12273" y="19882"/>
                </a:moveTo>
                <a:cubicBezTo>
                  <a:pt x="9450" y="12886"/>
                  <a:pt x="9450" y="12886"/>
                  <a:pt x="9450" y="12886"/>
                </a:cubicBezTo>
                <a:cubicBezTo>
                  <a:pt x="19636" y="2700"/>
                  <a:pt x="19636" y="2700"/>
                  <a:pt x="19636" y="2700"/>
                </a:cubicBezTo>
                <a:lnTo>
                  <a:pt x="12273" y="19882"/>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9" name="One stop shop"/>
          <p:cNvSpPr/>
          <p:nvPr/>
        </p:nvSpPr>
        <p:spPr>
          <a:xfrm>
            <a:off x="1467840" y="1143372"/>
            <a:ext cx="2449708" cy="545212"/>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sz="1700" b="1" cap="all">
                <a:solidFill>
                  <a:srgbClr val="5B0EA1"/>
                </a:solidFill>
                <a:latin typeface="Helvetica"/>
                <a:ea typeface="Helvetica"/>
                <a:cs typeface="Helvetica"/>
                <a:sym typeface="Helvetica"/>
              </a:defRPr>
            </a:lvl1pPr>
          </a:lstStyle>
          <a:p>
            <a:r>
              <a:rPr lang="nl-BE" sz="3093" dirty="0"/>
              <a:t>Check-OUT</a:t>
            </a:r>
            <a:endParaRPr sz="3093" dirty="0"/>
          </a:p>
        </p:txBody>
      </p:sp>
      <p:pic>
        <p:nvPicPr>
          <p:cNvPr id="10" name="shutterstock_505756657.jpg" descr="shutterstock_505756657.jpg"/>
          <p:cNvPicPr>
            <a:picLocks noGrp="1" noChangeAspect="1"/>
          </p:cNvPicPr>
          <p:nvPr>
            <p:ph type="pic" idx="13"/>
          </p:nvPr>
        </p:nvPicPr>
        <p:blipFill>
          <a:blip r:embed="rId3">
            <a:alphaModFix amt="66360"/>
          </a:blip>
          <a:srcRect l="38097" t="3809" r="14637" b="497"/>
          <a:stretch>
            <a:fillRect/>
          </a:stretch>
        </p:blipFill>
        <p:spPr>
          <a:xfrm>
            <a:off x="8821141" y="1476902"/>
            <a:ext cx="3370860" cy="5485001"/>
          </a:xfrm>
          <a:custGeom>
            <a:avLst/>
            <a:gdLst/>
            <a:ahLst/>
            <a:cxnLst>
              <a:cxn ang="0">
                <a:pos x="wd2" y="hd2"/>
              </a:cxn>
              <a:cxn ang="5400000">
                <a:pos x="wd2" y="hd2"/>
              </a:cxn>
              <a:cxn ang="10800000">
                <a:pos x="wd2" y="hd2"/>
              </a:cxn>
              <a:cxn ang="16200000">
                <a:pos x="wd2" y="hd2"/>
              </a:cxn>
            </a:cxnLst>
            <a:rect l="0" t="0" r="r" b="b"/>
            <a:pathLst>
              <a:path w="21393" h="21600" extrusionOk="0">
                <a:moveTo>
                  <a:pt x="21393" y="21600"/>
                </a:moveTo>
                <a:lnTo>
                  <a:pt x="8585" y="21600"/>
                </a:lnTo>
                <a:lnTo>
                  <a:pt x="2831" y="14460"/>
                </a:lnTo>
                <a:cubicBezTo>
                  <a:pt x="1187" y="12420"/>
                  <a:pt x="365" y="11400"/>
                  <a:pt x="48" y="10145"/>
                </a:cubicBezTo>
                <a:cubicBezTo>
                  <a:pt x="-207" y="8745"/>
                  <a:pt x="557" y="7348"/>
                  <a:pt x="2132" y="6327"/>
                </a:cubicBezTo>
                <a:cubicBezTo>
                  <a:pt x="3614" y="5445"/>
                  <a:pt x="5268" y="4937"/>
                  <a:pt x="8528" y="3939"/>
                </a:cubicBezTo>
                <a:lnTo>
                  <a:pt x="21393" y="0"/>
                </a:lnTo>
                <a:lnTo>
                  <a:pt x="21393" y="21600"/>
                </a:lnTo>
                <a:close/>
              </a:path>
            </a:pathLst>
          </a:custGeom>
        </p:spPr>
      </p:pic>
      <p:sp>
        <p:nvSpPr>
          <p:cNvPr id="13" name="Tekstvak 12"/>
          <p:cNvSpPr txBox="1"/>
          <p:nvPr/>
        </p:nvSpPr>
        <p:spPr>
          <a:xfrm>
            <a:off x="530885" y="2616201"/>
            <a:ext cx="6911316"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endParaRPr lang="nl-BE" sz="2400" dirty="0">
              <a:solidFill>
                <a:srgbClr val="002060"/>
              </a:solidFill>
              <a:latin typeface="Arial" panose="020B0604020202020204" pitchFamily="34" charset="0"/>
              <a:cs typeface="Arial" panose="020B0604020202020204" pitchFamily="34" charset="0"/>
            </a:endParaRPr>
          </a:p>
          <a:p>
            <a:pPr lvl="0"/>
            <a:r>
              <a:rPr lang="nl-BE" sz="2400" dirty="0">
                <a:solidFill>
                  <a:srgbClr val="002060"/>
                </a:solidFill>
                <a:latin typeface="Arial" panose="020B0604020202020204" pitchFamily="34" charset="0"/>
                <a:cs typeface="Arial" panose="020B0604020202020204" pitchFamily="34" charset="0"/>
              </a:rPr>
              <a:t>WRAP-UP</a:t>
            </a:r>
          </a:p>
          <a:p>
            <a:pPr lvl="0"/>
            <a:endParaRPr lang="nl-BE" sz="2400" dirty="0">
              <a:solidFill>
                <a:srgbClr val="002060"/>
              </a:solidFill>
              <a:latin typeface="Arial" panose="020B0604020202020204" pitchFamily="34" charset="0"/>
              <a:cs typeface="Arial" panose="020B0604020202020204" pitchFamily="34" charset="0"/>
            </a:endParaRPr>
          </a:p>
          <a:p>
            <a:pPr lvl="0"/>
            <a:endParaRPr lang="nl-BE" sz="2400" dirty="0">
              <a:solidFill>
                <a:srgbClr val="002060"/>
              </a:solidFill>
              <a:latin typeface="Arial" panose="020B0604020202020204" pitchFamily="34" charset="0"/>
              <a:cs typeface="Arial" panose="020B0604020202020204" pitchFamily="34" charset="0"/>
            </a:endParaRPr>
          </a:p>
        </p:txBody>
      </p:sp>
      <p:sp>
        <p:nvSpPr>
          <p:cNvPr id="18" name="Tekstvak 17"/>
          <p:cNvSpPr txBox="1"/>
          <p:nvPr/>
        </p:nvSpPr>
        <p:spPr>
          <a:xfrm>
            <a:off x="611288" y="4847801"/>
            <a:ext cx="5915025" cy="33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endParaRPr lang="nl-NL" sz="1600" dirty="0"/>
          </a:p>
        </p:txBody>
      </p:sp>
      <p:pic>
        <p:nvPicPr>
          <p:cNvPr id="11" name="Tijdelijke aanduiding voor inhoud 8">
            <a:extLst>
              <a:ext uri="{FF2B5EF4-FFF2-40B4-BE49-F238E27FC236}">
                <a16:creationId xmlns:a16="http://schemas.microsoft.com/office/drawing/2014/main" id="{7941D549-28EF-48E9-9882-5FB66CAF4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257" y="0"/>
            <a:ext cx="3889969" cy="2593312"/>
          </a:xfrm>
          <a:prstGeom prst="rect">
            <a:avLst/>
          </a:prstGeom>
        </p:spPr>
      </p:pic>
    </p:spTree>
    <p:extLst>
      <p:ext uri="{BB962C8B-B14F-4D97-AF65-F5344CB8AC3E}">
        <p14:creationId xmlns:p14="http://schemas.microsoft.com/office/powerpoint/2010/main" val="2792299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r>
              <a:rPr lang="nl-NL" sz="2400" dirty="0">
                <a:latin typeface="Arial" panose="020B0604020202020204" pitchFamily="34" charset="0"/>
                <a:cs typeface="Arial" panose="020B0604020202020204" pitchFamily="34" charset="0"/>
              </a:rPr>
              <a:t>Je maakt een video-opname (20/25 min.) van een coachgesprek met een reële </a:t>
            </a:r>
            <a:r>
              <a:rPr lang="nl-NL" sz="2400" dirty="0" err="1">
                <a:latin typeface="Arial" panose="020B0604020202020204" pitchFamily="34" charset="0"/>
                <a:cs typeface="Arial" panose="020B0604020202020204" pitchFamily="34" charset="0"/>
              </a:rPr>
              <a:t>coachee</a:t>
            </a:r>
            <a:r>
              <a:rPr lang="nl-NL" sz="2400" dirty="0">
                <a:latin typeface="Arial" panose="020B0604020202020204" pitchFamily="34" charset="0"/>
                <a:cs typeface="Arial" panose="020B0604020202020204" pitchFamily="34" charset="0"/>
              </a:rPr>
              <a:t> met een stress-veerkracht-vraagstuk</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Hierover schrijf je een reflectieverslag </a:t>
            </a:r>
            <a:r>
              <a:rPr lang="nl-NL" sz="2400" dirty="0" err="1">
                <a:latin typeface="Arial" panose="020B0604020202020204" pitchFamily="34" charset="0"/>
                <a:cs typeface="Arial" panose="020B0604020202020204" pitchFamily="34" charset="0"/>
              </a:rPr>
              <a:t>ahv</a:t>
            </a:r>
            <a:r>
              <a:rPr lang="nl-NL" sz="2400" dirty="0">
                <a:latin typeface="Arial" panose="020B0604020202020204" pitchFamily="34" charset="0"/>
                <a:cs typeface="Arial" panose="020B0604020202020204" pitchFamily="34" charset="0"/>
              </a:rPr>
              <a:t> een reflectiemodel naar keuze</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Je bezorgt de video aan je buddy, samen met je reflectieverslag</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Je bezorgt je reflectieverslag van de video aan je trainer </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Als buddy schrijf je een feedbackrapport van 1 A4 </a:t>
            </a:r>
            <a:r>
              <a:rPr lang="nl-NL" sz="2400" dirty="0" err="1">
                <a:latin typeface="Arial" panose="020B0604020202020204" pitchFamily="34" charset="0"/>
                <a:cs typeface="Arial" panose="020B0604020202020204" pitchFamily="34" charset="0"/>
              </a:rPr>
              <a:t>ahv</a:t>
            </a:r>
            <a:r>
              <a:rPr lang="nl-NL" sz="2400" dirty="0">
                <a:latin typeface="Arial" panose="020B0604020202020204" pitchFamily="34" charset="0"/>
                <a:cs typeface="Arial" panose="020B0604020202020204" pitchFamily="34" charset="0"/>
              </a:rPr>
              <a:t> de competenties</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Je maakt een afspraak met je buddy voor een feedback-gesprek</a:t>
            </a:r>
          </a:p>
          <a:p>
            <a:pPr defTabSz="914367">
              <a:defRPr sz="6400" cap="all">
                <a:solidFill>
                  <a:srgbClr val="FFFFFF"/>
                </a:solidFill>
                <a:latin typeface="Helvetica"/>
                <a:ea typeface="Helvetica"/>
                <a:cs typeface="Helvetica"/>
                <a:sym typeface="Helvetica"/>
              </a:defRPr>
            </a:pP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Verzenden en debriefing video: na dag 3 (18/10) start…1 maand</a:t>
            </a:r>
          </a:p>
          <a:p>
            <a:pPr defTabSz="914367">
              <a:defRPr sz="6400" cap="all">
                <a:solidFill>
                  <a:srgbClr val="FFFFFF"/>
                </a:solidFill>
                <a:latin typeface="Helvetica"/>
                <a:ea typeface="Helvetica"/>
                <a:cs typeface="Helvetica"/>
                <a:sym typeface="Helvetica"/>
              </a:defRPr>
            </a:pP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Integreer de ‘</a:t>
            </a:r>
            <a:r>
              <a:rPr lang="nl-NL" sz="2400" dirty="0" err="1">
                <a:latin typeface="Arial" panose="020B0604020202020204" pitchFamily="34" charset="0"/>
                <a:cs typeface="Arial" panose="020B0604020202020204" pitchFamily="34" charset="0"/>
              </a:rPr>
              <a:t>lessons</a:t>
            </a: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learned</a:t>
            </a:r>
            <a:r>
              <a:rPr lang="nl-NL" sz="2400" dirty="0">
                <a:latin typeface="Arial" panose="020B0604020202020204" pitchFamily="34" charset="0"/>
                <a:cs typeface="Arial" panose="020B0604020202020204" pitchFamily="34" charset="0"/>
              </a:rPr>
              <a:t>’ in je eindverslag</a:t>
            </a:r>
            <a:endParaRPr sz="2400" dirty="0">
              <a:latin typeface="Arial" panose="020B0604020202020204" pitchFamily="34" charset="0"/>
              <a:cs typeface="Arial" panose="020B0604020202020204" pitchFamily="34" charset="0"/>
            </a:endParaRPr>
          </a:p>
        </p:txBody>
      </p:sp>
      <p:sp>
        <p:nvSpPr>
          <p:cNvPr id="7" name="Titel 1"/>
          <p:cNvSpPr>
            <a:spLocks noGrp="1"/>
          </p:cNvSpPr>
          <p:nvPr>
            <p:ph type="title"/>
          </p:nvPr>
        </p:nvSpPr>
        <p:spPr>
          <a:xfrm>
            <a:off x="361149" y="1087775"/>
            <a:ext cx="10761596" cy="1655425"/>
          </a:xfrm>
        </p:spPr>
        <p:txBody>
          <a:bodyPr>
            <a:normAutofit fontScale="90000"/>
          </a:bodyPr>
          <a:lstStyle/>
          <a:p>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endParaRPr lang="nl-BE" sz="2700" dirty="0"/>
          </a:p>
        </p:txBody>
      </p:sp>
    </p:spTree>
    <p:extLst>
      <p:ext uri="{BB962C8B-B14F-4D97-AF65-F5344CB8AC3E}">
        <p14:creationId xmlns:p14="http://schemas.microsoft.com/office/powerpoint/2010/main" val="3589137547"/>
      </p:ext>
    </p:extLst>
  </p:cSld>
  <p:clrMapOvr>
    <a:masterClrMapping/>
  </p:clrMapOvr>
  <p:transition spd="med" advTm="105361"/>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r>
              <a:rPr lang="nl-NL" sz="2800" dirty="0">
                <a:latin typeface="Arial" panose="020B0604020202020204" pitchFamily="34" charset="0"/>
                <a:cs typeface="Arial" panose="020B0604020202020204" pitchFamily="34" charset="0"/>
              </a:rPr>
              <a:t>EVALUATIE: 3 delen</a:t>
            </a:r>
            <a:br>
              <a:rPr lang="nl-NL" sz="2800" dirty="0">
                <a:latin typeface="Arial" panose="020B0604020202020204" pitchFamily="34" charset="0"/>
                <a:cs typeface="Arial" panose="020B0604020202020204" pitchFamily="34" charset="0"/>
              </a:rPr>
            </a:br>
            <a:br>
              <a:rPr lang="nl-NL" sz="2800" dirty="0">
                <a:latin typeface="Arial" panose="020B0604020202020204" pitchFamily="34" charset="0"/>
                <a:cs typeface="Arial" panose="020B0604020202020204" pitchFamily="34" charset="0"/>
              </a:rPr>
            </a:br>
            <a:r>
              <a:rPr lang="nl-NL" sz="2800" dirty="0">
                <a:latin typeface="Arial" panose="020B0604020202020204" pitchFamily="34" charset="0"/>
                <a:cs typeface="Arial" panose="020B0604020202020204" pitchFamily="34" charset="0"/>
              </a:rPr>
              <a:t> 1. een eindverslag waarin je je persoonlijk    	leertraject/proces omschrijft in je rol als coach </a:t>
            </a:r>
            <a:br>
              <a:rPr lang="nl-NL" sz="2800" dirty="0">
                <a:latin typeface="Arial" panose="020B0604020202020204" pitchFamily="34" charset="0"/>
                <a:cs typeface="Arial" panose="020B0604020202020204" pitchFamily="34" charset="0"/>
              </a:rPr>
            </a:br>
            <a:br>
              <a:rPr lang="nl-NL" sz="2800" dirty="0">
                <a:latin typeface="Arial" panose="020B0604020202020204" pitchFamily="34" charset="0"/>
                <a:cs typeface="Arial" panose="020B0604020202020204" pitchFamily="34" charset="0"/>
              </a:rPr>
            </a:br>
            <a:r>
              <a:rPr lang="nl-NL" sz="2800" dirty="0">
                <a:latin typeface="Arial" panose="020B0604020202020204" pitchFamily="34" charset="0"/>
                <a:cs typeface="Arial" panose="020B0604020202020204" pitchFamily="34" charset="0"/>
              </a:rPr>
              <a:t> 2. POP</a:t>
            </a:r>
            <a:br>
              <a:rPr lang="nl-NL" sz="2800" dirty="0">
                <a:latin typeface="Arial" panose="020B0604020202020204" pitchFamily="34" charset="0"/>
                <a:cs typeface="Arial" panose="020B0604020202020204" pitchFamily="34" charset="0"/>
              </a:rPr>
            </a:br>
            <a:br>
              <a:rPr lang="nl-NL" sz="2800" dirty="0">
                <a:latin typeface="Arial" panose="020B0604020202020204" pitchFamily="34" charset="0"/>
                <a:cs typeface="Arial" panose="020B0604020202020204" pitchFamily="34" charset="0"/>
              </a:rPr>
            </a:br>
            <a:r>
              <a:rPr lang="nl-NL" sz="2800" dirty="0">
                <a:latin typeface="Arial" panose="020B0604020202020204" pitchFamily="34" charset="0"/>
                <a:cs typeface="Arial" panose="020B0604020202020204" pitchFamily="34" charset="0"/>
              </a:rPr>
              <a:t> 3. 3 reflectieverslagen en je reflectieverslag van je 	video en het feedbackverslag van je buddy (video-	feedback) Inleveren 20 december 2021</a:t>
            </a:r>
          </a:p>
          <a:p>
            <a:pPr defTabSz="914367">
              <a:defRPr sz="6400" cap="all">
                <a:solidFill>
                  <a:srgbClr val="FFFFFF"/>
                </a:solidFill>
                <a:latin typeface="Helvetica"/>
                <a:ea typeface="Helvetica"/>
                <a:cs typeface="Helvetica"/>
                <a:sym typeface="Helvetica"/>
              </a:defRPr>
            </a:pPr>
            <a:endParaRPr lang="nl-NL" sz="2800" dirty="0">
              <a:latin typeface="Arial" panose="020B0604020202020204" pitchFamily="34" charset="0"/>
              <a:cs typeface="Arial" panose="020B0604020202020204" pitchFamily="34" charset="0"/>
            </a:endParaRPr>
          </a:p>
          <a:p>
            <a:pPr defTabSz="914367">
              <a:defRPr sz="6400" cap="all">
                <a:solidFill>
                  <a:srgbClr val="FFFFFF"/>
                </a:solidFill>
                <a:latin typeface="Helvetica"/>
                <a:ea typeface="Helvetica"/>
                <a:cs typeface="Helvetica"/>
                <a:sym typeface="Helvetica"/>
              </a:defRPr>
            </a:pPr>
            <a:r>
              <a:rPr lang="nl-NL" sz="2800" dirty="0">
                <a:latin typeface="Arial" panose="020B0604020202020204" pitchFamily="34" charset="0"/>
                <a:cs typeface="Arial" panose="020B0604020202020204" pitchFamily="34" charset="0"/>
              </a:rPr>
              <a:t> </a:t>
            </a:r>
            <a:r>
              <a:rPr lang="nl-NL" sz="2800" dirty="0"/>
              <a:t>	</a:t>
            </a:r>
            <a:r>
              <a:rPr lang="nl-NL" sz="2800" dirty="0">
                <a:latin typeface="Arial" panose="020B0604020202020204" pitchFamily="34" charset="0"/>
                <a:cs typeface="Arial" panose="020B0604020202020204" pitchFamily="34" charset="0"/>
              </a:rPr>
              <a:t>els.schepens@bettermindsatwork.com </a:t>
            </a:r>
            <a:endParaRPr sz="2800" dirty="0">
              <a:latin typeface="Arial" panose="020B0604020202020204" pitchFamily="34" charset="0"/>
              <a:cs typeface="Arial" panose="020B0604020202020204" pitchFamily="34" charset="0"/>
            </a:endParaRPr>
          </a:p>
        </p:txBody>
      </p:sp>
      <p:sp>
        <p:nvSpPr>
          <p:cNvPr id="7" name="Titel 1"/>
          <p:cNvSpPr>
            <a:spLocks noGrp="1"/>
          </p:cNvSpPr>
          <p:nvPr>
            <p:ph type="title"/>
          </p:nvPr>
        </p:nvSpPr>
        <p:spPr>
          <a:xfrm>
            <a:off x="361149" y="1087775"/>
            <a:ext cx="10761596" cy="1655425"/>
          </a:xfrm>
        </p:spPr>
        <p:txBody>
          <a:bodyPr>
            <a:normAutofit fontScale="90000"/>
          </a:bodyPr>
          <a:lstStyle/>
          <a:p>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36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br>
              <a:rPr lang="nl-NL" sz="2700" b="1" dirty="0">
                <a:solidFill>
                  <a:srgbClr val="002060"/>
                </a:solidFill>
                <a:latin typeface="Arial" panose="020B0604020202020204" pitchFamily="34" charset="0"/>
                <a:cs typeface="Arial" panose="020B0604020202020204" pitchFamily="34" charset="0"/>
              </a:rPr>
            </a:br>
            <a:endParaRPr lang="nl-BE" sz="2700" dirty="0"/>
          </a:p>
        </p:txBody>
      </p:sp>
    </p:spTree>
    <p:extLst>
      <p:ext uri="{BB962C8B-B14F-4D97-AF65-F5344CB8AC3E}">
        <p14:creationId xmlns:p14="http://schemas.microsoft.com/office/powerpoint/2010/main" val="1565735119"/>
      </p:ext>
    </p:extLst>
  </p:cSld>
  <p:clrMapOvr>
    <a:masterClrMapping/>
  </p:clrMapOvr>
  <p:transition spd="med" advTm="10536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dirty="0"/>
          </a:p>
        </p:txBody>
      </p:sp>
      <p:sp>
        <p:nvSpPr>
          <p:cNvPr id="2" name="Tekstvak 1"/>
          <p:cNvSpPr txBox="1"/>
          <p:nvPr/>
        </p:nvSpPr>
        <p:spPr>
          <a:xfrm>
            <a:off x="361149" y="1087775"/>
            <a:ext cx="11469701" cy="4871205"/>
          </a:xfrm>
          <a:prstGeom prst="rect">
            <a:avLst/>
          </a:prstGeom>
          <a:solidFill>
            <a:schemeClr val="bg1"/>
          </a:solidFill>
        </p:spPr>
        <p:txBody>
          <a:bodyPr wrap="square" rtlCol="0">
            <a:spAutoFit/>
          </a:bodyPr>
          <a:lstStyle/>
          <a:p>
            <a:endParaRPr lang="nl-BE" dirty="0"/>
          </a:p>
        </p:txBody>
      </p:sp>
      <p:sp>
        <p:nvSpPr>
          <p:cNvPr id="7" name="Titel 1"/>
          <p:cNvSpPr>
            <a:spLocks noGrp="1"/>
          </p:cNvSpPr>
          <p:nvPr>
            <p:ph type="title"/>
          </p:nvPr>
        </p:nvSpPr>
        <p:spPr>
          <a:xfrm>
            <a:off x="607145" y="1087775"/>
            <a:ext cx="10515600" cy="1325563"/>
          </a:xfrm>
        </p:spPr>
        <p:txBody>
          <a:bodyPr/>
          <a:lstStyle/>
          <a:p>
            <a:endParaRPr lang="nl-BE" dirty="0"/>
          </a:p>
        </p:txBody>
      </p:sp>
      <p:sp>
        <p:nvSpPr>
          <p:cNvPr id="3" name="Rechthoek 2">
            <a:extLst>
              <a:ext uri="{FF2B5EF4-FFF2-40B4-BE49-F238E27FC236}">
                <a16:creationId xmlns:a16="http://schemas.microsoft.com/office/drawing/2014/main" id="{C989A50D-5F5E-41F2-8DF8-790CAF1228BD}"/>
              </a:ext>
            </a:extLst>
          </p:cNvPr>
          <p:cNvSpPr/>
          <p:nvPr/>
        </p:nvSpPr>
        <p:spPr>
          <a:xfrm>
            <a:off x="758140" y="1230589"/>
            <a:ext cx="10515600" cy="4871205"/>
          </a:xfrm>
          <a:prstGeom prst="rect">
            <a:avLst/>
          </a:prstGeom>
        </p:spPr>
        <p:txBody>
          <a:bodyPr wrap="square">
            <a:spAutoFit/>
          </a:bodyPr>
          <a:lstStyle/>
          <a:p>
            <a:r>
              <a:rPr lang="nl-NL" dirty="0">
                <a:solidFill>
                  <a:srgbClr val="002060"/>
                </a:solidFill>
                <a:latin typeface="Arial" panose="020B0604020202020204" pitchFamily="34" charset="0"/>
                <a:cs typeface="Arial" panose="020B0604020202020204" pitchFamily="34" charset="0"/>
              </a:rPr>
              <a:t>09.00   Check-in                                             </a:t>
            </a:r>
          </a:p>
          <a:p>
            <a:r>
              <a:rPr lang="nl-NL" dirty="0">
                <a:solidFill>
                  <a:srgbClr val="002060"/>
                </a:solidFill>
                <a:latin typeface="Arial" panose="020B0604020202020204" pitchFamily="34" charset="0"/>
                <a:cs typeface="Arial" panose="020B0604020202020204" pitchFamily="34" charset="0"/>
              </a:rPr>
              <a:t>09.30   vooraf</a:t>
            </a:r>
          </a:p>
          <a:p>
            <a:r>
              <a:rPr lang="nl-NL" dirty="0">
                <a:solidFill>
                  <a:srgbClr val="002060"/>
                </a:solidFill>
                <a:latin typeface="Arial" panose="020B0604020202020204" pitchFamily="34" charset="0"/>
                <a:cs typeface="Arial" panose="020B0604020202020204" pitchFamily="34" charset="0"/>
              </a:rPr>
              <a:t>09.40   Competenties</a:t>
            </a:r>
          </a:p>
          <a:p>
            <a:r>
              <a:rPr lang="nl-NL" dirty="0">
                <a:solidFill>
                  <a:srgbClr val="002060"/>
                </a:solidFill>
                <a:latin typeface="Arial" panose="020B0604020202020204" pitchFamily="34" charset="0"/>
                <a:cs typeface="Arial" panose="020B0604020202020204" pitchFamily="34" charset="0"/>
              </a:rPr>
              <a:t>09.50   Oefenen (2)</a:t>
            </a:r>
          </a:p>
          <a:p>
            <a:r>
              <a:rPr lang="nl-NL" dirty="0">
                <a:solidFill>
                  <a:srgbClr val="002060"/>
                </a:solidFill>
                <a:latin typeface="Arial" panose="020B0604020202020204" pitchFamily="34" charset="0"/>
                <a:cs typeface="Arial" panose="020B0604020202020204" pitchFamily="34" charset="0"/>
              </a:rPr>
              <a:t>10.50   Plenum</a:t>
            </a:r>
          </a:p>
          <a:p>
            <a:r>
              <a:rPr lang="nl-NL" dirty="0">
                <a:solidFill>
                  <a:srgbClr val="002060"/>
                </a:solidFill>
                <a:latin typeface="Arial" panose="020B0604020202020204" pitchFamily="34" charset="0"/>
                <a:cs typeface="Arial" panose="020B0604020202020204" pitchFamily="34" charset="0"/>
              </a:rPr>
              <a:t>11.00   PAUZE</a:t>
            </a:r>
          </a:p>
          <a:p>
            <a:r>
              <a:rPr lang="nl-NL" dirty="0">
                <a:solidFill>
                  <a:srgbClr val="002060"/>
                </a:solidFill>
                <a:latin typeface="Arial" panose="020B0604020202020204" pitchFamily="34" charset="0"/>
                <a:cs typeface="Arial" panose="020B0604020202020204" pitchFamily="34" charset="0"/>
              </a:rPr>
              <a:t>11.15   oefenen (2)</a:t>
            </a:r>
          </a:p>
          <a:p>
            <a:r>
              <a:rPr lang="nl-NL" dirty="0">
                <a:solidFill>
                  <a:srgbClr val="002060"/>
                </a:solidFill>
                <a:latin typeface="Arial" panose="020B0604020202020204" pitchFamily="34" charset="0"/>
                <a:cs typeface="Arial" panose="020B0604020202020204" pitchFamily="34" charset="0"/>
              </a:rPr>
              <a:t>12.15   Plenum</a:t>
            </a:r>
          </a:p>
          <a:p>
            <a:r>
              <a:rPr lang="nl-NL" dirty="0">
                <a:solidFill>
                  <a:srgbClr val="002060"/>
                </a:solidFill>
                <a:latin typeface="Arial" panose="020B0604020202020204" pitchFamily="34" charset="0"/>
                <a:cs typeface="Arial" panose="020B0604020202020204" pitchFamily="34" charset="0"/>
              </a:rPr>
              <a:t>12.30   MIDDAGPAUZE</a:t>
            </a:r>
          </a:p>
          <a:p>
            <a:r>
              <a:rPr lang="nl-NL" dirty="0">
                <a:solidFill>
                  <a:srgbClr val="002060"/>
                </a:solidFill>
                <a:latin typeface="Arial" panose="020B0604020202020204" pitchFamily="34" charset="0"/>
                <a:cs typeface="Arial" panose="020B0604020202020204" pitchFamily="34" charset="0"/>
              </a:rPr>
              <a:t>13.30   waarden</a:t>
            </a:r>
          </a:p>
          <a:p>
            <a:r>
              <a:rPr lang="nl-NL" dirty="0">
                <a:solidFill>
                  <a:srgbClr val="002060"/>
                </a:solidFill>
                <a:latin typeface="Arial" panose="020B0604020202020204" pitchFamily="34" charset="0"/>
                <a:cs typeface="Arial" panose="020B0604020202020204" pitchFamily="34" charset="0"/>
              </a:rPr>
              <a:t>13.45   Demo</a:t>
            </a:r>
          </a:p>
          <a:p>
            <a:r>
              <a:rPr lang="nl-NL" dirty="0">
                <a:solidFill>
                  <a:srgbClr val="002060"/>
                </a:solidFill>
                <a:latin typeface="Arial" panose="020B0604020202020204" pitchFamily="34" charset="0"/>
                <a:cs typeface="Arial" panose="020B0604020202020204" pitchFamily="34" charset="0"/>
              </a:rPr>
              <a:t>14.15   Oefenen + PAUZE</a:t>
            </a:r>
          </a:p>
          <a:p>
            <a:r>
              <a:rPr lang="nl-NL" dirty="0">
                <a:solidFill>
                  <a:srgbClr val="002060"/>
                </a:solidFill>
                <a:latin typeface="Arial" panose="020B0604020202020204" pitchFamily="34" charset="0"/>
                <a:cs typeface="Arial" panose="020B0604020202020204" pitchFamily="34" charset="0"/>
              </a:rPr>
              <a:t>15.30   Plenum</a:t>
            </a:r>
          </a:p>
          <a:p>
            <a:r>
              <a:rPr lang="nl-NL" dirty="0">
                <a:solidFill>
                  <a:srgbClr val="002060"/>
                </a:solidFill>
                <a:latin typeface="Arial" panose="020B0604020202020204" pitchFamily="34" charset="0"/>
                <a:cs typeface="Arial" panose="020B0604020202020204" pitchFamily="34" charset="0"/>
              </a:rPr>
              <a:t>15.45   Knelpunten</a:t>
            </a:r>
          </a:p>
          <a:p>
            <a:r>
              <a:rPr lang="nl-NL" dirty="0">
                <a:solidFill>
                  <a:srgbClr val="002060"/>
                </a:solidFill>
                <a:latin typeface="Arial" panose="020B0604020202020204" pitchFamily="34" charset="0"/>
                <a:cs typeface="Arial" panose="020B0604020202020204" pitchFamily="34" charset="0"/>
              </a:rPr>
              <a:t>15.50   Oefenen organisatiewaarden</a:t>
            </a:r>
          </a:p>
          <a:p>
            <a:r>
              <a:rPr lang="nl-NL" dirty="0">
                <a:solidFill>
                  <a:srgbClr val="002060"/>
                </a:solidFill>
                <a:latin typeface="Arial" panose="020B0604020202020204" pitchFamily="34" charset="0"/>
                <a:cs typeface="Arial" panose="020B0604020202020204" pitchFamily="34" charset="0"/>
              </a:rPr>
              <a:t>16.15   Plenum</a:t>
            </a:r>
          </a:p>
          <a:p>
            <a:r>
              <a:rPr lang="nl-NL" dirty="0">
                <a:solidFill>
                  <a:srgbClr val="002060"/>
                </a:solidFill>
                <a:latin typeface="Arial" panose="020B0604020202020204" pitchFamily="34" charset="0"/>
                <a:cs typeface="Arial" panose="020B0604020202020204" pitchFamily="34" charset="0"/>
              </a:rPr>
              <a:t>16.25   Check-out</a:t>
            </a:r>
          </a:p>
        </p:txBody>
      </p:sp>
    </p:spTree>
    <p:extLst>
      <p:ext uri="{BB962C8B-B14F-4D97-AF65-F5344CB8AC3E}">
        <p14:creationId xmlns:p14="http://schemas.microsoft.com/office/powerpoint/2010/main" val="2357151983"/>
      </p:ext>
    </p:extLst>
  </p:cSld>
  <p:clrMapOvr>
    <a:masterClrMapping/>
  </p:clrMapOvr>
  <p:transition spd="med" advTm="10536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jn">
            <a:extLst>
              <a:ext uri="{FF2B5EF4-FFF2-40B4-BE49-F238E27FC236}">
                <a16:creationId xmlns:a16="http://schemas.microsoft.com/office/drawing/2014/main" id="{81CEA606-68E3-B942-AF98-2EFCB5F8A63E}"/>
              </a:ext>
            </a:extLst>
          </p:cNvPr>
          <p:cNvSpPr/>
          <p:nvPr/>
        </p:nvSpPr>
        <p:spPr>
          <a:xfrm flipV="1">
            <a:off x="1346516" y="933253"/>
            <a:ext cx="2998419" cy="74736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4" name="Tijdelijke aanduiding voor dianummer 3">
            <a:extLst>
              <a:ext uri="{FF2B5EF4-FFF2-40B4-BE49-F238E27FC236}">
                <a16:creationId xmlns:a16="http://schemas.microsoft.com/office/drawing/2014/main" id="{F9D6A4E0-5A60-F64E-B5C4-E49A246676A1}"/>
              </a:ext>
            </a:extLst>
          </p:cNvPr>
          <p:cNvSpPr>
            <a:spLocks noGrp="1"/>
          </p:cNvSpPr>
          <p:nvPr>
            <p:ph type="sldNum" sz="quarter" idx="12"/>
          </p:nvPr>
        </p:nvSpPr>
        <p:spPr/>
        <p:txBody>
          <a:bodyPr/>
          <a:lstStyle/>
          <a:p>
            <a:fld id="{FFBB57A4-8C72-4059-AECB-5ED372413480}" type="slidenum">
              <a:rPr lang="nl-BE" smtClean="0"/>
              <a:t>6</a:t>
            </a:fld>
            <a:endParaRPr lang="nl-BE"/>
          </a:p>
        </p:txBody>
      </p:sp>
      <p:sp>
        <p:nvSpPr>
          <p:cNvPr id="17" name="1">
            <a:extLst>
              <a:ext uri="{FF2B5EF4-FFF2-40B4-BE49-F238E27FC236}">
                <a16:creationId xmlns:a16="http://schemas.microsoft.com/office/drawing/2014/main" id="{5B425FC9-A643-8944-B842-D27DF41C3DF1}"/>
              </a:ext>
            </a:extLst>
          </p:cNvPr>
          <p:cNvSpPr txBox="1"/>
          <p:nvPr/>
        </p:nvSpPr>
        <p:spPr>
          <a:xfrm>
            <a:off x="5741793" y="1338387"/>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r>
              <a:rPr sz="4800" kern="0" dirty="0">
                <a:latin typeface="Avenir Next"/>
                <a:sym typeface="Avenir Next"/>
              </a:rPr>
              <a:t>1</a:t>
            </a:r>
          </a:p>
        </p:txBody>
      </p:sp>
      <p:sp>
        <p:nvSpPr>
          <p:cNvPr id="19" name="2">
            <a:extLst>
              <a:ext uri="{FF2B5EF4-FFF2-40B4-BE49-F238E27FC236}">
                <a16:creationId xmlns:a16="http://schemas.microsoft.com/office/drawing/2014/main" id="{F55B2481-0FA8-9E47-9265-6E029275B5F5}"/>
              </a:ext>
            </a:extLst>
          </p:cNvPr>
          <p:cNvSpPr txBox="1"/>
          <p:nvPr/>
        </p:nvSpPr>
        <p:spPr>
          <a:xfrm>
            <a:off x="5741819" y="3309797"/>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r>
              <a:rPr sz="4800" kern="0" dirty="0">
                <a:latin typeface="Avenir Next"/>
                <a:sym typeface="Avenir Next"/>
              </a:rPr>
              <a:t>2</a:t>
            </a:r>
          </a:p>
        </p:txBody>
      </p:sp>
      <p:sp>
        <p:nvSpPr>
          <p:cNvPr id="27" name="2">
            <a:extLst>
              <a:ext uri="{FF2B5EF4-FFF2-40B4-BE49-F238E27FC236}">
                <a16:creationId xmlns:a16="http://schemas.microsoft.com/office/drawing/2014/main" id="{A6632D87-81DC-794A-B673-C3B2C67C4FAE}"/>
              </a:ext>
            </a:extLst>
          </p:cNvPr>
          <p:cNvSpPr txBox="1"/>
          <p:nvPr/>
        </p:nvSpPr>
        <p:spPr>
          <a:xfrm>
            <a:off x="5755299" y="5325157"/>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r>
              <a:rPr lang="nl-BE" sz="4800" kern="0" dirty="0">
                <a:latin typeface="Avenir Next"/>
                <a:sym typeface="Avenir Next"/>
              </a:rPr>
              <a:t>3</a:t>
            </a:r>
            <a:endParaRPr sz="4800" kern="0" dirty="0">
              <a:latin typeface="Avenir Next"/>
              <a:sym typeface="Avenir Next"/>
            </a:endParaRPr>
          </a:p>
        </p:txBody>
      </p:sp>
      <p:sp>
        <p:nvSpPr>
          <p:cNvPr id="29" name="Tekstvak 28">
            <a:extLst>
              <a:ext uri="{FF2B5EF4-FFF2-40B4-BE49-F238E27FC236}">
                <a16:creationId xmlns:a16="http://schemas.microsoft.com/office/drawing/2014/main" id="{6CADC7DE-0DE1-E94F-9412-E36611DC200A}"/>
              </a:ext>
            </a:extLst>
          </p:cNvPr>
          <p:cNvSpPr txBox="1"/>
          <p:nvPr/>
        </p:nvSpPr>
        <p:spPr>
          <a:xfrm>
            <a:off x="383055" y="417292"/>
            <a:ext cx="8460088" cy="584775"/>
          </a:xfrm>
          <a:prstGeom prst="rect">
            <a:avLst/>
          </a:prstGeom>
          <a:noFill/>
        </p:spPr>
        <p:txBody>
          <a:bodyPr wrap="square" rtlCol="0">
            <a:spAutoFit/>
          </a:bodyPr>
          <a:lstStyle/>
          <a:p>
            <a:r>
              <a:rPr lang="nl-BE" sz="3200" b="1" dirty="0">
                <a:solidFill>
                  <a:srgbClr val="002060"/>
                </a:solidFill>
                <a:latin typeface="Arial" panose="020B0604020202020204" pitchFamily="34" charset="0"/>
                <a:cs typeface="Arial" panose="020B0604020202020204" pitchFamily="34" charset="0"/>
              </a:rPr>
              <a:t>competenties</a:t>
            </a:r>
          </a:p>
        </p:txBody>
      </p:sp>
      <p:sp>
        <p:nvSpPr>
          <p:cNvPr id="26" name="Cirkel">
            <a:extLst>
              <a:ext uri="{FF2B5EF4-FFF2-40B4-BE49-F238E27FC236}">
                <a16:creationId xmlns:a16="http://schemas.microsoft.com/office/drawing/2014/main" id="{EA9951A6-FC60-1C4C-BE93-4CE02696C556}"/>
              </a:ext>
            </a:extLst>
          </p:cNvPr>
          <p:cNvSpPr/>
          <p:nvPr/>
        </p:nvSpPr>
        <p:spPr>
          <a:xfrm>
            <a:off x="4344936" y="352000"/>
            <a:ext cx="952682" cy="895366"/>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1</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31" name="Lijn">
            <a:extLst>
              <a:ext uri="{FF2B5EF4-FFF2-40B4-BE49-F238E27FC236}">
                <a16:creationId xmlns:a16="http://schemas.microsoft.com/office/drawing/2014/main" id="{81CEA606-68E3-B942-AF98-2EFCB5F8A63E}"/>
              </a:ext>
            </a:extLst>
          </p:cNvPr>
          <p:cNvSpPr/>
          <p:nvPr/>
        </p:nvSpPr>
        <p:spPr>
          <a:xfrm>
            <a:off x="1277130" y="2043318"/>
            <a:ext cx="4108292" cy="574458"/>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32" name="Ovaal">
            <a:extLst>
              <a:ext uri="{FF2B5EF4-FFF2-40B4-BE49-F238E27FC236}">
                <a16:creationId xmlns:a16="http://schemas.microsoft.com/office/drawing/2014/main" id="{E65EB970-99EF-484A-A650-C1DE4B304445}"/>
              </a:ext>
            </a:extLst>
          </p:cNvPr>
          <p:cNvSpPr/>
          <p:nvPr/>
        </p:nvSpPr>
        <p:spPr>
          <a:xfrm>
            <a:off x="383055" y="1401247"/>
            <a:ext cx="1026701" cy="904391"/>
          </a:xfrm>
          <a:prstGeom prst="ellipse">
            <a:avLst/>
          </a:prstGeom>
          <a:gradFill>
            <a:gsLst>
              <a:gs pos="0">
                <a:srgbClr val="00FFF4"/>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2</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34" name="Lijn">
            <a:extLst>
              <a:ext uri="{FF2B5EF4-FFF2-40B4-BE49-F238E27FC236}">
                <a16:creationId xmlns:a16="http://schemas.microsoft.com/office/drawing/2014/main" id="{81CEA606-68E3-B942-AF98-2EFCB5F8A63E}"/>
              </a:ext>
            </a:extLst>
          </p:cNvPr>
          <p:cNvSpPr/>
          <p:nvPr/>
        </p:nvSpPr>
        <p:spPr>
          <a:xfrm flipV="1">
            <a:off x="1482809" y="2847170"/>
            <a:ext cx="3884172" cy="50643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35" name="Cirkel">
            <a:extLst>
              <a:ext uri="{FF2B5EF4-FFF2-40B4-BE49-F238E27FC236}">
                <a16:creationId xmlns:a16="http://schemas.microsoft.com/office/drawing/2014/main" id="{51C2BCD0-AD1D-9440-8A43-73BECFF5191E}"/>
              </a:ext>
            </a:extLst>
          </p:cNvPr>
          <p:cNvSpPr/>
          <p:nvPr/>
        </p:nvSpPr>
        <p:spPr>
          <a:xfrm>
            <a:off x="5225652" y="2212068"/>
            <a:ext cx="1000041" cy="904391"/>
          </a:xfrm>
          <a:prstGeom prst="ellipse">
            <a:avLst/>
          </a:prstGeom>
          <a:gradFill>
            <a:gsLst>
              <a:gs pos="0">
                <a:srgbClr val="25B03B"/>
              </a:gs>
              <a:gs pos="100000">
                <a:srgbClr val="12B8B8"/>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3</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22" name="Tekstvak 21"/>
          <p:cNvSpPr txBox="1"/>
          <p:nvPr/>
        </p:nvSpPr>
        <p:spPr>
          <a:xfrm>
            <a:off x="5385422" y="155560"/>
            <a:ext cx="6628598" cy="9284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00000"/>
              </a:lnSpc>
              <a:spcBef>
                <a:spcPts val="1000"/>
              </a:spcBef>
              <a:spcAft>
                <a:spcPts val="0"/>
              </a:spcAft>
              <a:buClrTx/>
              <a:buSzTx/>
              <a:buFontTx/>
              <a:buNone/>
              <a:tabLst/>
            </a:pPr>
            <a:endParaRPr kumimoji="0" lang="nl-BE"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a:p>
            <a:pPr marL="0" marR="0" indent="0" defTabSz="584200" rtl="0" fontAlgn="auto" latinLnBrk="0" hangingPunct="0">
              <a:lnSpc>
                <a:spcPct val="100000"/>
              </a:lnSpc>
              <a:spcBef>
                <a:spcPts val="60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EEN GRONDHOUDING  AANNEMEN WAARIN EEN PREVENTIEVE ATTITUDE </a:t>
            </a:r>
          </a:p>
          <a:p>
            <a:pPr marL="0" marR="0" indent="0" defTabSz="584200" rtl="0" fontAlgn="auto" latinLnBrk="0" hangingPunct="0">
              <a:lnSpc>
                <a:spcPct val="100000"/>
              </a:lnSpc>
              <a:spcBef>
                <a:spcPts val="60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 VOOR OP STAAT</a:t>
            </a:r>
            <a:endParaRPr kumimoji="0" lang="en-GB"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p:txBody>
      </p:sp>
      <p:sp>
        <p:nvSpPr>
          <p:cNvPr id="25" name="Tekstvak 24"/>
          <p:cNvSpPr txBox="1"/>
          <p:nvPr/>
        </p:nvSpPr>
        <p:spPr>
          <a:xfrm>
            <a:off x="1445190" y="1659101"/>
            <a:ext cx="9561006"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00000"/>
              </a:lnSpc>
              <a:spcBef>
                <a:spcPts val="60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EEN ANALYSE MAKEN VAN DE ENERGIEBRONNEN  </a:t>
            </a:r>
          </a:p>
        </p:txBody>
      </p:sp>
      <p:sp>
        <p:nvSpPr>
          <p:cNvPr id="30" name="Tekstvak 29"/>
          <p:cNvSpPr txBox="1"/>
          <p:nvPr/>
        </p:nvSpPr>
        <p:spPr>
          <a:xfrm>
            <a:off x="6288038" y="2643945"/>
            <a:ext cx="5903962"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50000"/>
              </a:lnSpc>
              <a:spcBef>
                <a:spcPts val="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rPr>
              <a:t>EFFICIENT COMMUNICEREN VAN DE KRACHTEN VAN DE CLIËNT</a:t>
            </a:r>
            <a:endParaRPr kumimoji="0" lang="en-GB"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p:txBody>
      </p:sp>
      <p:sp>
        <p:nvSpPr>
          <p:cNvPr id="33" name="3"/>
          <p:cNvSpPr txBox="1"/>
          <p:nvPr/>
        </p:nvSpPr>
        <p:spPr>
          <a:xfrm>
            <a:off x="1785813" y="3350874"/>
            <a:ext cx="10228207" cy="125271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00000"/>
              </a:lnSpc>
              <a:spcBef>
                <a:spcPts val="0"/>
              </a:spcBef>
              <a:defRPr sz="4100" b="1">
                <a:solidFill>
                  <a:srgbClr val="FFFFFF"/>
                </a:solidFill>
              </a:defRPr>
            </a:lvl1pPr>
          </a:lstStyle>
          <a:p>
            <a:pPr algn="l">
              <a:lnSpc>
                <a:spcPct val="150000"/>
              </a:lnSpc>
            </a:pPr>
            <a:r>
              <a:rPr lang="nl-BE" sz="1400" b="0" dirty="0">
                <a:solidFill>
                  <a:srgbClr val="002060"/>
                </a:solidFill>
                <a:latin typeface="Arial" panose="020B0604020202020204" pitchFamily="34" charset="0"/>
                <a:cs typeface="Arial" panose="020B0604020202020204" pitchFamily="34" charset="0"/>
              </a:rPr>
              <a:t>EEN PLAN VAN AANPAK ONTWERPEN OM DE VEERKRACHT  TE VERSTERKEN DOELGERICHT EN IN SAMENSPRAAK MET DE CLIËNT </a:t>
            </a:r>
          </a:p>
          <a:p>
            <a:pPr algn="l">
              <a:lnSpc>
                <a:spcPct val="150000"/>
              </a:lnSpc>
            </a:pPr>
            <a:endParaRPr lang="nl-BE" sz="1400" b="0" dirty="0">
              <a:solidFill>
                <a:srgbClr val="002060"/>
              </a:solidFill>
              <a:latin typeface="Arial" panose="020B0604020202020204" pitchFamily="34" charset="0"/>
              <a:cs typeface="Arial" panose="020B0604020202020204" pitchFamily="34" charset="0"/>
            </a:endParaRPr>
          </a:p>
          <a:p>
            <a:pPr algn="l">
              <a:lnSpc>
                <a:spcPct val="150000"/>
              </a:lnSpc>
            </a:pPr>
            <a:endParaRPr sz="1400" b="0" dirty="0">
              <a:solidFill>
                <a:srgbClr val="002060"/>
              </a:solidFill>
              <a:latin typeface="Arial" panose="020B0604020202020204" pitchFamily="34" charset="0"/>
              <a:cs typeface="Arial" panose="020B0604020202020204" pitchFamily="34" charset="0"/>
            </a:endParaRPr>
          </a:p>
        </p:txBody>
      </p:sp>
      <p:sp>
        <p:nvSpPr>
          <p:cNvPr id="42" name="Lijn">
            <a:extLst>
              <a:ext uri="{FF2B5EF4-FFF2-40B4-BE49-F238E27FC236}">
                <a16:creationId xmlns:a16="http://schemas.microsoft.com/office/drawing/2014/main" id="{81CEA606-68E3-B942-AF98-2EFCB5F8A63E}"/>
              </a:ext>
            </a:extLst>
          </p:cNvPr>
          <p:cNvSpPr/>
          <p:nvPr/>
        </p:nvSpPr>
        <p:spPr>
          <a:xfrm flipH="1" flipV="1">
            <a:off x="1095985" y="3911711"/>
            <a:ext cx="4824523" cy="806223"/>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43" name="Cirkel">
            <a:extLst>
              <a:ext uri="{FF2B5EF4-FFF2-40B4-BE49-F238E27FC236}">
                <a16:creationId xmlns:a16="http://schemas.microsoft.com/office/drawing/2014/main" id="{069B1C5D-28FD-9A40-91AD-990CB0F63254}"/>
              </a:ext>
            </a:extLst>
          </p:cNvPr>
          <p:cNvSpPr/>
          <p:nvPr/>
        </p:nvSpPr>
        <p:spPr>
          <a:xfrm>
            <a:off x="630427" y="3087104"/>
            <a:ext cx="955087" cy="878651"/>
          </a:xfrm>
          <a:prstGeom prst="ellipse">
            <a:avLst/>
          </a:prstGeom>
          <a:gradFill>
            <a:gsLst>
              <a:gs pos="0">
                <a:srgbClr val="EFC42D"/>
              </a:gs>
              <a:gs pos="100000">
                <a:srgbClr val="EB1E98"/>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4</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46" name="Lijn">
            <a:extLst>
              <a:ext uri="{FF2B5EF4-FFF2-40B4-BE49-F238E27FC236}">
                <a16:creationId xmlns:a16="http://schemas.microsoft.com/office/drawing/2014/main" id="{81CEA606-68E3-B942-AF98-2EFCB5F8A63E}"/>
              </a:ext>
            </a:extLst>
          </p:cNvPr>
          <p:cNvSpPr/>
          <p:nvPr/>
        </p:nvSpPr>
        <p:spPr>
          <a:xfrm flipV="1">
            <a:off x="2313108" y="4719285"/>
            <a:ext cx="3428685" cy="220725"/>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48" name="Cirkel">
            <a:extLst>
              <a:ext uri="{FF2B5EF4-FFF2-40B4-BE49-F238E27FC236}">
                <a16:creationId xmlns:a16="http://schemas.microsoft.com/office/drawing/2014/main" id="{BD6AC82F-3A76-EB40-9189-A8312E91F41F}"/>
              </a:ext>
            </a:extLst>
          </p:cNvPr>
          <p:cNvSpPr/>
          <p:nvPr/>
        </p:nvSpPr>
        <p:spPr>
          <a:xfrm>
            <a:off x="5729316" y="4161182"/>
            <a:ext cx="919737" cy="780178"/>
          </a:xfrm>
          <a:prstGeom prst="ellipse">
            <a:avLst/>
          </a:prstGeom>
          <a:gradFill>
            <a:gsLst>
              <a:gs pos="0">
                <a:srgbClr val="FF40FF"/>
              </a:gs>
              <a:gs pos="100000">
                <a:srgbClr val="12B8B8"/>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5</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49" name="3"/>
          <p:cNvSpPr txBox="1"/>
          <p:nvPr/>
        </p:nvSpPr>
        <p:spPr>
          <a:xfrm>
            <a:off x="2516936" y="5048308"/>
            <a:ext cx="9369675" cy="3231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00000"/>
              </a:lnSpc>
              <a:spcBef>
                <a:spcPts val="0"/>
              </a:spcBef>
              <a:defRPr sz="4100" b="1">
                <a:solidFill>
                  <a:srgbClr val="FFFFFF"/>
                </a:solidFill>
              </a:defRPr>
            </a:lvl1pPr>
          </a:lstStyle>
          <a:p>
            <a:pPr algn="l">
              <a:lnSpc>
                <a:spcPct val="150000"/>
              </a:lnSpc>
            </a:pPr>
            <a:r>
              <a:rPr lang="nl-BE" sz="1400" b="0" dirty="0">
                <a:solidFill>
                  <a:srgbClr val="002060"/>
                </a:solidFill>
                <a:latin typeface="Arial" panose="020B0604020202020204" pitchFamily="34" charset="0"/>
                <a:cs typeface="Arial" panose="020B0604020202020204" pitchFamily="34" charset="0"/>
              </a:rPr>
              <a:t>HET COACHTRAJECT EN DE RESULTATEN SAMEN MET DE CLIËNT EVALUEREN EN WAAR NODIG BIJSTUREN</a:t>
            </a:r>
            <a:endParaRPr sz="1400" b="0" dirty="0">
              <a:solidFill>
                <a:srgbClr val="002060"/>
              </a:solidFill>
              <a:latin typeface="Arial" panose="020B0604020202020204" pitchFamily="34" charset="0"/>
              <a:cs typeface="Arial" panose="020B0604020202020204" pitchFamily="34" charset="0"/>
            </a:endParaRPr>
          </a:p>
        </p:txBody>
      </p:sp>
      <p:sp>
        <p:nvSpPr>
          <p:cNvPr id="51" name="Lijn">
            <a:extLst>
              <a:ext uri="{FF2B5EF4-FFF2-40B4-BE49-F238E27FC236}">
                <a16:creationId xmlns:a16="http://schemas.microsoft.com/office/drawing/2014/main" id="{81CEA606-68E3-B942-AF98-2EFCB5F8A63E}"/>
              </a:ext>
            </a:extLst>
          </p:cNvPr>
          <p:cNvSpPr/>
          <p:nvPr/>
        </p:nvSpPr>
        <p:spPr>
          <a:xfrm>
            <a:off x="2142836" y="5325157"/>
            <a:ext cx="1625601" cy="838328"/>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52" name="Cirkel">
            <a:extLst>
              <a:ext uri="{FF2B5EF4-FFF2-40B4-BE49-F238E27FC236}">
                <a16:creationId xmlns:a16="http://schemas.microsoft.com/office/drawing/2014/main" id="{EA9951A6-FC60-1C4C-BE93-4CE02696C556}"/>
              </a:ext>
            </a:extLst>
          </p:cNvPr>
          <p:cNvSpPr/>
          <p:nvPr/>
        </p:nvSpPr>
        <p:spPr>
          <a:xfrm>
            <a:off x="1457385" y="4718445"/>
            <a:ext cx="934022" cy="806552"/>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6</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3" name="Ovaal">
            <a:extLst>
              <a:ext uri="{FF2B5EF4-FFF2-40B4-BE49-F238E27FC236}">
                <a16:creationId xmlns:a16="http://schemas.microsoft.com/office/drawing/2014/main" id="{E65EB970-99EF-484A-A650-C1DE4B304445}"/>
              </a:ext>
            </a:extLst>
          </p:cNvPr>
          <p:cNvSpPr/>
          <p:nvPr/>
        </p:nvSpPr>
        <p:spPr>
          <a:xfrm>
            <a:off x="3519868" y="5951608"/>
            <a:ext cx="825068" cy="695238"/>
          </a:xfrm>
          <a:prstGeom prst="ellipse">
            <a:avLst/>
          </a:prstGeom>
          <a:gradFill>
            <a:gsLst>
              <a:gs pos="0">
                <a:srgbClr val="00FFF4"/>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r>
              <a:rPr lang="nl-BE" sz="5400" kern="0" dirty="0">
                <a:solidFill>
                  <a:srgbClr val="FFFFFF"/>
                </a:solidFill>
                <a:latin typeface="Arial" panose="020B0604020202020204" pitchFamily="34" charset="0"/>
                <a:ea typeface="Helvetica Neue Medium"/>
                <a:cs typeface="Arial" panose="020B0604020202020204" pitchFamily="34" charset="0"/>
                <a:sym typeface="Helvetica Neue Medium"/>
              </a:rPr>
              <a:t>7</a:t>
            </a:r>
            <a:endParaRPr sz="5400" kern="0" dirty="0">
              <a:solidFill>
                <a:srgbClr val="FFFFFF"/>
              </a:solidFill>
              <a:latin typeface="Arial" panose="020B0604020202020204" pitchFamily="34" charset="0"/>
              <a:ea typeface="Helvetica Neue Medium"/>
              <a:cs typeface="Arial" panose="020B0604020202020204" pitchFamily="34" charset="0"/>
              <a:sym typeface="Helvetica Neue Medium"/>
            </a:endParaRPr>
          </a:p>
        </p:txBody>
      </p:sp>
      <p:sp>
        <p:nvSpPr>
          <p:cNvPr id="54" name="3"/>
          <p:cNvSpPr txBox="1"/>
          <p:nvPr/>
        </p:nvSpPr>
        <p:spPr>
          <a:xfrm>
            <a:off x="4453888" y="5843055"/>
            <a:ext cx="6671569"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lnSpc>
                <a:spcPct val="100000"/>
              </a:lnSpc>
              <a:spcBef>
                <a:spcPts val="0"/>
              </a:spcBef>
              <a:defRPr sz="4100" b="1">
                <a:solidFill>
                  <a:srgbClr val="FFFFFF"/>
                </a:solidFill>
              </a:defRPr>
            </a:lvl1pPr>
          </a:lstStyle>
          <a:p>
            <a:pPr algn="l">
              <a:lnSpc>
                <a:spcPct val="150000"/>
              </a:lnSpc>
            </a:pPr>
            <a:endParaRPr lang="nl-BE" sz="1400" b="0" dirty="0">
              <a:solidFill>
                <a:srgbClr val="002060"/>
              </a:solidFill>
              <a:latin typeface="Arial" panose="020B0604020202020204" pitchFamily="34" charset="0"/>
              <a:cs typeface="Arial" panose="020B0604020202020204" pitchFamily="34" charset="0"/>
            </a:endParaRPr>
          </a:p>
          <a:p>
            <a:pPr algn="l">
              <a:lnSpc>
                <a:spcPct val="150000"/>
              </a:lnSpc>
            </a:pPr>
            <a:r>
              <a:rPr lang="nl-BE" sz="1400" b="0" dirty="0">
                <a:solidFill>
                  <a:srgbClr val="002060"/>
                </a:solidFill>
                <a:latin typeface="Arial" panose="020B0604020202020204" pitchFamily="34" charset="0"/>
                <a:cs typeface="Arial" panose="020B0604020202020204" pitchFamily="34" charset="0"/>
              </a:rPr>
              <a:t>OP REGELMATIGE BASIS REFLECTEREN EN COLLEGIAAL CONSULTEREN</a:t>
            </a:r>
            <a:endParaRPr sz="1400" b="0" dirty="0">
              <a:solidFill>
                <a:srgbClr val="002060"/>
              </a:solidFill>
              <a:latin typeface="Arial" panose="020B0604020202020204" pitchFamily="34" charset="0"/>
              <a:cs typeface="Arial" panose="020B0604020202020204" pitchFamily="34" charset="0"/>
            </a:endParaRPr>
          </a:p>
        </p:txBody>
      </p:sp>
      <p:sp>
        <p:nvSpPr>
          <p:cNvPr id="38" name="Tekstvak 37">
            <a:extLst>
              <a:ext uri="{FF2B5EF4-FFF2-40B4-BE49-F238E27FC236}">
                <a16:creationId xmlns:a16="http://schemas.microsoft.com/office/drawing/2014/main" id="{39BDEB18-A33A-40DE-981D-B205A9B81167}"/>
              </a:ext>
            </a:extLst>
          </p:cNvPr>
          <p:cNvSpPr txBox="1"/>
          <p:nvPr/>
        </p:nvSpPr>
        <p:spPr>
          <a:xfrm>
            <a:off x="6842492" y="4191673"/>
            <a:ext cx="590396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584200" rtl="0" fontAlgn="auto" latinLnBrk="0" hangingPunct="0">
              <a:lnSpc>
                <a:spcPct val="150000"/>
              </a:lnSpc>
              <a:spcBef>
                <a:spcPts val="0"/>
              </a:spcBef>
              <a:spcAft>
                <a:spcPts val="0"/>
              </a:spcAft>
              <a:buClrTx/>
              <a:buSzTx/>
              <a:buFontTx/>
              <a:buNone/>
              <a:tabLst/>
            </a:pPr>
            <a:r>
              <a:rPr lang="nl-BE" sz="1400" dirty="0">
                <a:solidFill>
                  <a:srgbClr val="002060"/>
                </a:solidFill>
                <a:latin typeface="Arial" panose="020B0604020202020204" pitchFamily="34" charset="0"/>
                <a:cs typeface="Arial" panose="020B0604020202020204" pitchFamily="34" charset="0"/>
                <a:sym typeface="Avenir Next"/>
              </a:rPr>
              <a:t>TOEPASSEN VAN DIVERSE VERANDERINGSMODELLEN DIE</a:t>
            </a:r>
          </a:p>
          <a:p>
            <a:pPr marL="0" marR="0" indent="0" defTabSz="584200" rtl="0" fontAlgn="auto" latinLnBrk="0" hangingPunct="0">
              <a:lnSpc>
                <a:spcPct val="150000"/>
              </a:lnSpc>
              <a:spcBef>
                <a:spcPts val="0"/>
              </a:spcBef>
              <a:spcAft>
                <a:spcPts val="0"/>
              </a:spcAft>
              <a:buClrTx/>
              <a:buSzTx/>
              <a:buFontTx/>
              <a:buNone/>
              <a:tabLst/>
            </a:pPr>
            <a:r>
              <a:rPr kumimoji="0" lang="nl-BE"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rPr>
              <a:t>DE VEERKRACHT VERSTERKEN</a:t>
            </a:r>
            <a:endParaRPr kumimoji="0" lang="en-GB" sz="1400"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Avenir Next"/>
            </a:endParaRPr>
          </a:p>
        </p:txBody>
      </p:sp>
    </p:spTree>
    <p:extLst>
      <p:ext uri="{BB962C8B-B14F-4D97-AF65-F5344CB8AC3E}">
        <p14:creationId xmlns:p14="http://schemas.microsoft.com/office/powerpoint/2010/main" val="3258348983"/>
      </p:ext>
    </p:extLst>
  </p:cSld>
  <p:clrMapOvr>
    <a:masterClrMapping/>
  </p:clrMapOvr>
  <mc:AlternateContent xmlns:mc="http://schemas.openxmlformats.org/markup-compatibility/2006" xmlns:p14="http://schemas.microsoft.com/office/powerpoint/2010/main">
    <mc:Choice Requires="p14">
      <p:transition spd="slow" p14:dur="2000" advTm="70597"/>
    </mc:Choice>
    <mc:Fallback xmlns="">
      <p:transition spd="slow" advTm="7059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sp>
        <p:nvSpPr>
          <p:cNvPr id="8" name="EEN EXTERNE COACH INTERN"/>
          <p:cNvSpPr txBox="1"/>
          <p:nvPr/>
        </p:nvSpPr>
        <p:spPr>
          <a:xfrm>
            <a:off x="480354" y="2062550"/>
            <a:ext cx="2388946" cy="5641607"/>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    </a:t>
            </a:r>
            <a:r>
              <a:rPr lang="nl-BE" sz="1898" u="sng" dirty="0">
                <a:latin typeface="Arial" panose="020B0604020202020204" pitchFamily="34" charset="0"/>
                <a:cs typeface="Arial" panose="020B0604020202020204" pitchFamily="34" charset="0"/>
              </a:rPr>
              <a:t>Opdracht </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   </a:t>
            </a: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a:p>
            <a:endParaRPr lang="nl-BE" sz="1898" dirty="0">
              <a:latin typeface="Arial" panose="020B0604020202020204" pitchFamily="34" charset="0"/>
              <a:cs typeface="Arial" panose="020B0604020202020204" pitchFamily="34" charset="0"/>
            </a:endParaRPr>
          </a:p>
        </p:txBody>
      </p:sp>
      <p:pic>
        <p:nvPicPr>
          <p:cNvPr id="9" name="Afbeelding" descr="Afbeelding"/>
          <p:cNvPicPr>
            <a:picLocks noChangeAspect="1"/>
          </p:cNvPicPr>
          <p:nvPr/>
        </p:nvPicPr>
        <p:blipFill>
          <a:blip r:embed="rId4"/>
          <a:stretch>
            <a:fillRect/>
          </a:stretch>
        </p:blipFill>
        <p:spPr>
          <a:xfrm rot="17340000" flipH="1">
            <a:off x="1167124" y="4300783"/>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984" y="56201"/>
            <a:ext cx="4658375" cy="6801799"/>
          </a:xfrm>
          <a:prstGeom prst="rect">
            <a:avLst/>
          </a:prstGeom>
        </p:spPr>
      </p:pic>
    </p:spTree>
    <p:extLst>
      <p:ext uri="{BB962C8B-B14F-4D97-AF65-F5344CB8AC3E}">
        <p14:creationId xmlns:p14="http://schemas.microsoft.com/office/powerpoint/2010/main" val="27560368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318913" y="1361511"/>
            <a:ext cx="2961919" cy="1754326"/>
          </a:xfrm>
          <a:prstGeom prst="rect">
            <a:avLst/>
          </a:prstGeom>
          <a:solidFill>
            <a:srgbClr val="002060"/>
          </a:solidFill>
          <a:ln w="12700">
            <a:solidFill>
              <a:schemeClr val="tx1"/>
            </a:solidFill>
          </a:ln>
        </p:spPr>
        <p:txBody>
          <a:bodyPr wrap="square" rtlCol="0">
            <a:spAutoFit/>
          </a:bodyPr>
          <a:lstStyle/>
          <a:p>
            <a:r>
              <a:rPr lang="nl-BE" u="sng" dirty="0">
                <a:solidFill>
                  <a:schemeClr val="bg1"/>
                </a:solidFill>
                <a:latin typeface="Arial" panose="020B0604020202020204" pitchFamily="34" charset="0"/>
                <a:cs typeface="Arial" panose="020B0604020202020204" pitchFamily="34" charset="0"/>
              </a:rPr>
              <a:t>Het werk</a:t>
            </a:r>
          </a:p>
          <a:p>
            <a:pPr marL="285750" indent="-285750">
              <a:buFontTx/>
              <a:buChar char="-"/>
            </a:pPr>
            <a:r>
              <a:rPr lang="nl-BE" dirty="0">
                <a:solidFill>
                  <a:schemeClr val="bg1"/>
                </a:solidFill>
                <a:latin typeface="Arial" panose="020B0604020202020204" pitchFamily="34" charset="0"/>
                <a:cs typeface="Arial" panose="020B0604020202020204" pitchFamily="34" charset="0"/>
              </a:rPr>
              <a:t>Omstandigheden</a:t>
            </a:r>
          </a:p>
          <a:p>
            <a:pPr marL="285750" indent="-285750">
              <a:buFontTx/>
              <a:buChar char="-"/>
            </a:pPr>
            <a:r>
              <a:rPr lang="nl-BE" dirty="0">
                <a:solidFill>
                  <a:schemeClr val="bg1"/>
                </a:solidFill>
                <a:latin typeface="Arial" panose="020B0604020202020204" pitchFamily="34" charset="0"/>
                <a:cs typeface="Arial" panose="020B0604020202020204" pitchFamily="34" charset="0"/>
              </a:rPr>
              <a:t>Inhoud en eisen</a:t>
            </a:r>
          </a:p>
          <a:p>
            <a:pPr marL="285750" indent="-285750">
              <a:buFontTx/>
              <a:buChar char="-"/>
            </a:pPr>
            <a:r>
              <a:rPr lang="nl-BE" dirty="0">
                <a:solidFill>
                  <a:schemeClr val="bg1"/>
                </a:solidFill>
                <a:latin typeface="Arial" panose="020B0604020202020204" pitchFamily="34" charset="0"/>
                <a:cs typeface="Arial" panose="020B0604020202020204" pitchFamily="34" charset="0"/>
              </a:rPr>
              <a:t>Organisatie</a:t>
            </a:r>
          </a:p>
          <a:p>
            <a:pPr marL="285750" indent="-285750">
              <a:buFontTx/>
              <a:buChar char="-"/>
            </a:pPr>
            <a:r>
              <a:rPr lang="nl-BE" dirty="0">
                <a:solidFill>
                  <a:schemeClr val="bg1"/>
                </a:solidFill>
                <a:latin typeface="Arial" panose="020B0604020202020204" pitchFamily="34" charset="0"/>
                <a:cs typeface="Arial" panose="020B0604020202020204" pitchFamily="34" charset="0"/>
              </a:rPr>
              <a:t>Management en leiderschap</a:t>
            </a:r>
          </a:p>
        </p:txBody>
      </p:sp>
      <p:sp>
        <p:nvSpPr>
          <p:cNvPr id="4" name="Tekstvak 3"/>
          <p:cNvSpPr txBox="1"/>
          <p:nvPr/>
        </p:nvSpPr>
        <p:spPr>
          <a:xfrm>
            <a:off x="1313983" y="3168293"/>
            <a:ext cx="2992422" cy="923330"/>
          </a:xfrm>
          <a:prstGeom prst="rect">
            <a:avLst/>
          </a:prstGeom>
          <a:solidFill>
            <a:srgbClr val="002060"/>
          </a:solidFill>
          <a:ln w="12700">
            <a:solidFill>
              <a:schemeClr val="tx1"/>
            </a:solidFill>
          </a:ln>
        </p:spPr>
        <p:txBody>
          <a:bodyPr wrap="square" rtlCol="0">
            <a:spAutoFit/>
          </a:bodyPr>
          <a:lstStyle/>
          <a:p>
            <a:r>
              <a:rPr lang="nl-BE" u="sng" dirty="0">
                <a:solidFill>
                  <a:schemeClr val="bg1"/>
                </a:solidFill>
                <a:latin typeface="Arial" panose="020B0604020202020204" pitchFamily="34" charset="0"/>
                <a:cs typeface="Arial" panose="020B0604020202020204" pitchFamily="34" charset="0"/>
              </a:rPr>
              <a:t>Normen en waarden</a:t>
            </a:r>
          </a:p>
          <a:p>
            <a:pPr marL="285750" indent="-285750">
              <a:buFontTx/>
              <a:buChar char="-"/>
            </a:pPr>
            <a:r>
              <a:rPr lang="nl-BE" dirty="0">
                <a:solidFill>
                  <a:schemeClr val="bg1"/>
                </a:solidFill>
                <a:latin typeface="Arial" panose="020B0604020202020204" pitchFamily="34" charset="0"/>
                <a:cs typeface="Arial" panose="020B0604020202020204" pitchFamily="34" charset="0"/>
              </a:rPr>
              <a:t>Houding</a:t>
            </a:r>
          </a:p>
          <a:p>
            <a:pPr marL="285750" indent="-285750">
              <a:buFontTx/>
              <a:buChar char="-"/>
            </a:pPr>
            <a:r>
              <a:rPr lang="nl-BE" dirty="0">
                <a:solidFill>
                  <a:schemeClr val="bg1"/>
                </a:solidFill>
                <a:latin typeface="Arial" panose="020B0604020202020204" pitchFamily="34" charset="0"/>
                <a:cs typeface="Arial" panose="020B0604020202020204" pitchFamily="34" charset="0"/>
              </a:rPr>
              <a:t>Motivatie</a:t>
            </a:r>
          </a:p>
        </p:txBody>
      </p:sp>
      <p:sp>
        <p:nvSpPr>
          <p:cNvPr id="5" name="Tekstvak 4"/>
          <p:cNvSpPr txBox="1"/>
          <p:nvPr/>
        </p:nvSpPr>
        <p:spPr>
          <a:xfrm>
            <a:off x="1313983" y="4138251"/>
            <a:ext cx="2992422" cy="1477328"/>
          </a:xfrm>
          <a:prstGeom prst="rect">
            <a:avLst/>
          </a:prstGeom>
          <a:solidFill>
            <a:srgbClr val="002060"/>
          </a:solidFill>
          <a:ln w="12700">
            <a:solidFill>
              <a:schemeClr val="tx1"/>
            </a:solidFill>
          </a:ln>
        </p:spPr>
        <p:txBody>
          <a:bodyPr wrap="square" rtlCol="0">
            <a:spAutoFit/>
          </a:bodyPr>
          <a:lstStyle/>
          <a:p>
            <a:r>
              <a:rPr lang="nl-BE" u="sng" dirty="0">
                <a:solidFill>
                  <a:schemeClr val="bg1"/>
                </a:solidFill>
                <a:latin typeface="Arial" panose="020B0604020202020204" pitchFamily="34" charset="0"/>
                <a:cs typeface="Arial" panose="020B0604020202020204" pitchFamily="34" charset="0"/>
              </a:rPr>
              <a:t>Competenties</a:t>
            </a:r>
          </a:p>
          <a:p>
            <a:pPr marL="285750" indent="-285750">
              <a:buFontTx/>
              <a:buChar char="-"/>
            </a:pPr>
            <a:r>
              <a:rPr lang="nl-BE" dirty="0">
                <a:solidFill>
                  <a:schemeClr val="bg1"/>
                </a:solidFill>
                <a:latin typeface="Arial" panose="020B0604020202020204" pitchFamily="34" charset="0"/>
                <a:cs typeface="Arial" panose="020B0604020202020204" pitchFamily="34" charset="0"/>
              </a:rPr>
              <a:t>Sociale vaardigheden</a:t>
            </a:r>
          </a:p>
          <a:p>
            <a:pPr marL="285750" indent="-285750">
              <a:buFontTx/>
              <a:buChar char="-"/>
            </a:pPr>
            <a:r>
              <a:rPr lang="nl-BE" dirty="0">
                <a:solidFill>
                  <a:schemeClr val="bg1"/>
                </a:solidFill>
                <a:latin typeface="Arial" panose="020B0604020202020204" pitchFamily="34" charset="0"/>
                <a:cs typeface="Arial" panose="020B0604020202020204" pitchFamily="34" charset="0"/>
              </a:rPr>
              <a:t>Technische vaardigheden</a:t>
            </a:r>
          </a:p>
          <a:p>
            <a:pPr marL="285750" indent="-285750">
              <a:buFontTx/>
              <a:buChar char="-"/>
            </a:pPr>
            <a:r>
              <a:rPr lang="nl-BE" dirty="0">
                <a:solidFill>
                  <a:schemeClr val="bg1"/>
                </a:solidFill>
                <a:latin typeface="Arial" panose="020B0604020202020204" pitchFamily="34" charset="0"/>
                <a:cs typeface="Arial" panose="020B0604020202020204" pitchFamily="34" charset="0"/>
              </a:rPr>
              <a:t>Kennis</a:t>
            </a:r>
          </a:p>
        </p:txBody>
      </p:sp>
      <p:sp>
        <p:nvSpPr>
          <p:cNvPr id="6" name="Tekstvak 5"/>
          <p:cNvSpPr txBox="1"/>
          <p:nvPr/>
        </p:nvSpPr>
        <p:spPr>
          <a:xfrm>
            <a:off x="1313983" y="5661930"/>
            <a:ext cx="2992422" cy="923330"/>
          </a:xfrm>
          <a:prstGeom prst="rect">
            <a:avLst/>
          </a:prstGeom>
          <a:solidFill>
            <a:srgbClr val="002060"/>
          </a:solidFill>
          <a:ln w="12700">
            <a:solidFill>
              <a:schemeClr val="tx1"/>
            </a:solidFill>
          </a:ln>
        </p:spPr>
        <p:txBody>
          <a:bodyPr wrap="square" rtlCol="0">
            <a:spAutoFit/>
          </a:bodyPr>
          <a:lstStyle/>
          <a:p>
            <a:r>
              <a:rPr lang="nl-BE" u="sng" dirty="0">
                <a:solidFill>
                  <a:schemeClr val="bg1"/>
                </a:solidFill>
                <a:latin typeface="Arial" panose="020B0604020202020204" pitchFamily="34" charset="0"/>
                <a:cs typeface="Arial" panose="020B0604020202020204" pitchFamily="34" charset="0"/>
              </a:rPr>
              <a:t>Gezondheid</a:t>
            </a:r>
          </a:p>
          <a:p>
            <a:pPr marL="285750" indent="-285750">
              <a:buFontTx/>
              <a:buChar char="-"/>
            </a:pPr>
            <a:r>
              <a:rPr lang="nl-BE" dirty="0">
                <a:solidFill>
                  <a:schemeClr val="bg1"/>
                </a:solidFill>
                <a:latin typeface="Arial" panose="020B0604020202020204" pitchFamily="34" charset="0"/>
                <a:cs typeface="Arial" panose="020B0604020202020204" pitchFamily="34" charset="0"/>
              </a:rPr>
              <a:t>Lichamelijke gezondheid</a:t>
            </a:r>
          </a:p>
          <a:p>
            <a:pPr marL="285750" indent="-285750">
              <a:buFontTx/>
              <a:buChar char="-"/>
            </a:pPr>
            <a:r>
              <a:rPr lang="nl-BE" dirty="0">
                <a:solidFill>
                  <a:schemeClr val="bg1"/>
                </a:solidFill>
                <a:latin typeface="Arial" panose="020B0604020202020204" pitchFamily="34" charset="0"/>
                <a:cs typeface="Arial" panose="020B0604020202020204" pitchFamily="34" charset="0"/>
              </a:rPr>
              <a:t>Geestelijke gezondheid</a:t>
            </a:r>
          </a:p>
        </p:txBody>
      </p:sp>
      <p:sp>
        <p:nvSpPr>
          <p:cNvPr id="7" name="Tekstvak 6"/>
          <p:cNvSpPr txBox="1"/>
          <p:nvPr/>
        </p:nvSpPr>
        <p:spPr>
          <a:xfrm>
            <a:off x="641009" y="1361511"/>
            <a:ext cx="578683" cy="5223749"/>
          </a:xfrm>
          <a:prstGeom prst="rect">
            <a:avLst/>
          </a:prstGeom>
          <a:noFill/>
          <a:ln w="12700">
            <a:solidFill>
              <a:schemeClr val="tx1"/>
            </a:solidFill>
          </a:ln>
        </p:spPr>
        <p:txBody>
          <a:bodyPr wrap="square" rtlCol="0">
            <a:spAutoFit/>
          </a:bodyPr>
          <a:lstStyle/>
          <a:p>
            <a:r>
              <a:rPr lang="nl-BE" sz="4400" dirty="0">
                <a:latin typeface="Arial" panose="020B0604020202020204" pitchFamily="34" charset="0"/>
                <a:cs typeface="Arial" panose="020B0604020202020204" pitchFamily="34" charset="0"/>
              </a:rPr>
              <a:t>F</a:t>
            </a:r>
          </a:p>
          <a:p>
            <a:r>
              <a:rPr lang="nl-BE" sz="4400" dirty="0">
                <a:latin typeface="Arial" panose="020B0604020202020204" pitchFamily="34" charset="0"/>
                <a:cs typeface="Arial" panose="020B0604020202020204" pitchFamily="34" charset="0"/>
              </a:rPr>
              <a:t>A</a:t>
            </a:r>
          </a:p>
          <a:p>
            <a:r>
              <a:rPr lang="nl-BE" sz="4400" dirty="0">
                <a:latin typeface="Arial" panose="020B0604020202020204" pitchFamily="34" charset="0"/>
                <a:cs typeface="Arial" panose="020B0604020202020204" pitchFamily="34" charset="0"/>
              </a:rPr>
              <a:t>M</a:t>
            </a:r>
          </a:p>
          <a:p>
            <a:r>
              <a:rPr lang="nl-BE" sz="4400" dirty="0">
                <a:latin typeface="Arial" panose="020B0604020202020204" pitchFamily="34" charset="0"/>
                <a:cs typeface="Arial" panose="020B0604020202020204" pitchFamily="34" charset="0"/>
              </a:rPr>
              <a:t>I</a:t>
            </a:r>
          </a:p>
          <a:p>
            <a:r>
              <a:rPr lang="nl-BE" sz="4400" dirty="0">
                <a:latin typeface="Arial" panose="020B0604020202020204" pitchFamily="34" charset="0"/>
                <a:cs typeface="Arial" panose="020B0604020202020204" pitchFamily="34" charset="0"/>
              </a:rPr>
              <a:t>L</a:t>
            </a:r>
          </a:p>
          <a:p>
            <a:r>
              <a:rPr lang="nl-BE" sz="4400" dirty="0">
                <a:latin typeface="Arial" panose="020B0604020202020204" pitchFamily="34" charset="0"/>
                <a:cs typeface="Arial" panose="020B0604020202020204" pitchFamily="34" charset="0"/>
              </a:rPr>
              <a:t>I</a:t>
            </a:r>
          </a:p>
          <a:p>
            <a:r>
              <a:rPr lang="nl-BE" sz="4400" dirty="0">
                <a:latin typeface="Arial" panose="020B0604020202020204" pitchFamily="34" charset="0"/>
                <a:cs typeface="Arial" panose="020B0604020202020204" pitchFamily="34" charset="0"/>
              </a:rPr>
              <a:t>E</a:t>
            </a:r>
            <a:r>
              <a:rPr lang="nl-BE" sz="2000" dirty="0">
                <a:latin typeface="Taz Light" panose="020B0303040502020204" pitchFamily="34" charset="0"/>
              </a:rPr>
              <a:t> </a:t>
            </a:r>
          </a:p>
          <a:p>
            <a:endParaRPr lang="nl-BE" sz="800" dirty="0">
              <a:latin typeface="Taz Light" panose="020B0303040502020204" pitchFamily="34" charset="0"/>
            </a:endParaRPr>
          </a:p>
          <a:p>
            <a:endParaRPr lang="nl-BE" sz="800" dirty="0">
              <a:latin typeface="Taz Light" panose="020B0303040502020204" pitchFamily="34" charset="0"/>
            </a:endParaRPr>
          </a:p>
        </p:txBody>
      </p:sp>
      <p:sp>
        <p:nvSpPr>
          <p:cNvPr id="8" name="Tekstvak 7"/>
          <p:cNvSpPr txBox="1"/>
          <p:nvPr/>
        </p:nvSpPr>
        <p:spPr>
          <a:xfrm>
            <a:off x="4440771" y="1375244"/>
            <a:ext cx="601683" cy="5210016"/>
          </a:xfrm>
          <a:prstGeom prst="rect">
            <a:avLst/>
          </a:prstGeom>
          <a:noFill/>
          <a:ln w="12700">
            <a:solidFill>
              <a:schemeClr val="tx1"/>
            </a:solidFill>
          </a:ln>
        </p:spPr>
        <p:txBody>
          <a:bodyPr wrap="square" rtlCol="0">
            <a:spAutoFit/>
          </a:bodyPr>
          <a:lstStyle/>
          <a:p>
            <a:r>
              <a:rPr lang="nl-BE" sz="4000" dirty="0">
                <a:latin typeface="Arial" panose="020B0604020202020204" pitchFamily="34" charset="0"/>
                <a:cs typeface="Arial" panose="020B0604020202020204" pitchFamily="34" charset="0"/>
              </a:rPr>
              <a:t>V</a:t>
            </a:r>
          </a:p>
          <a:p>
            <a:r>
              <a:rPr lang="nl-BE" sz="4000" dirty="0">
                <a:latin typeface="Arial" panose="020B0604020202020204" pitchFamily="34" charset="0"/>
                <a:cs typeface="Arial" panose="020B0604020202020204" pitchFamily="34" charset="0"/>
              </a:rPr>
              <a:t>R</a:t>
            </a:r>
          </a:p>
          <a:p>
            <a:r>
              <a:rPr lang="nl-BE" sz="4000" dirty="0">
                <a:latin typeface="Arial" panose="020B0604020202020204" pitchFamily="34" charset="0"/>
                <a:cs typeface="Arial" panose="020B0604020202020204" pitchFamily="34" charset="0"/>
              </a:rPr>
              <a:t>I</a:t>
            </a:r>
          </a:p>
          <a:p>
            <a:r>
              <a:rPr lang="nl-BE" sz="4000" dirty="0">
                <a:latin typeface="Arial" panose="020B0604020202020204" pitchFamily="34" charset="0"/>
                <a:cs typeface="Arial" panose="020B0604020202020204" pitchFamily="34" charset="0"/>
              </a:rPr>
              <a:t>E</a:t>
            </a:r>
          </a:p>
          <a:p>
            <a:r>
              <a:rPr lang="nl-BE" sz="4000" dirty="0">
                <a:latin typeface="Arial" panose="020B0604020202020204" pitchFamily="34" charset="0"/>
                <a:cs typeface="Arial" panose="020B0604020202020204" pitchFamily="34" charset="0"/>
              </a:rPr>
              <a:t>N</a:t>
            </a:r>
          </a:p>
          <a:p>
            <a:r>
              <a:rPr lang="nl-BE" sz="4000" dirty="0">
                <a:latin typeface="Arial" panose="020B0604020202020204" pitchFamily="34" charset="0"/>
                <a:cs typeface="Arial" panose="020B0604020202020204" pitchFamily="34" charset="0"/>
              </a:rPr>
              <a:t>D</a:t>
            </a:r>
          </a:p>
          <a:p>
            <a:r>
              <a:rPr lang="nl-BE" sz="4000" dirty="0">
                <a:latin typeface="Arial" panose="020B0604020202020204" pitchFamily="34" charset="0"/>
                <a:cs typeface="Arial" panose="020B0604020202020204" pitchFamily="34" charset="0"/>
              </a:rPr>
              <a:t>E</a:t>
            </a:r>
          </a:p>
          <a:p>
            <a:r>
              <a:rPr lang="nl-BE" sz="4000" dirty="0">
                <a:latin typeface="Arial" panose="020B0604020202020204" pitchFamily="34" charset="0"/>
                <a:cs typeface="Arial" panose="020B0604020202020204" pitchFamily="34" charset="0"/>
              </a:rPr>
              <a:t>N</a:t>
            </a:r>
          </a:p>
        </p:txBody>
      </p:sp>
      <p:sp>
        <p:nvSpPr>
          <p:cNvPr id="11" name="Gelijkbenige driehoek 10"/>
          <p:cNvSpPr/>
          <p:nvPr/>
        </p:nvSpPr>
        <p:spPr>
          <a:xfrm>
            <a:off x="573617" y="133592"/>
            <a:ext cx="4552565" cy="1175463"/>
          </a:xfrm>
          <a:prstGeom prst="triangle">
            <a:avLst>
              <a:gd name="adj" fmla="val 520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bg1"/>
                </a:solidFill>
                <a:latin typeface="Taz Light" panose="020B0303040502020204" pitchFamily="34" charset="0"/>
              </a:rPr>
              <a:t>          </a:t>
            </a:r>
            <a:r>
              <a:rPr lang="nl-BE" b="1" dirty="0">
                <a:solidFill>
                  <a:schemeClr val="bg1"/>
                </a:solidFill>
                <a:latin typeface="Arial" panose="020B0604020202020204" pitchFamily="34" charset="0"/>
                <a:cs typeface="Arial" panose="020B0604020202020204" pitchFamily="34" charset="0"/>
              </a:rPr>
              <a:t>Het werkvermogen</a:t>
            </a:r>
          </a:p>
        </p:txBody>
      </p:sp>
      <p:pic>
        <p:nvPicPr>
          <p:cNvPr id="13" name="Picture 10" descr="Afbeeldingsresultaat voor het huis van werkvermogen"/>
          <p:cNvPicPr/>
          <p:nvPr/>
        </p:nvPicPr>
        <p:blipFill>
          <a:blip r:embed="rId2">
            <a:extLst>
              <a:ext uri="{28A0092B-C50C-407E-A947-70E740481C1C}">
                <a14:useLocalDpi xmlns:a14="http://schemas.microsoft.com/office/drawing/2010/main" val="0"/>
              </a:ext>
            </a:extLst>
          </a:blip>
          <a:srcRect/>
          <a:stretch>
            <a:fillRect/>
          </a:stretch>
        </p:blipFill>
        <p:spPr bwMode="auto">
          <a:xfrm>
            <a:off x="5634182" y="314036"/>
            <a:ext cx="5719617" cy="6296601"/>
          </a:xfrm>
          <a:prstGeom prst="rect">
            <a:avLst/>
          </a:prstGeom>
          <a:noFill/>
          <a:ln>
            <a:noFill/>
          </a:ln>
        </p:spPr>
      </p:pic>
    </p:spTree>
    <p:extLst>
      <p:ext uri="{BB962C8B-B14F-4D97-AF65-F5344CB8AC3E}">
        <p14:creationId xmlns:p14="http://schemas.microsoft.com/office/powerpoint/2010/main" val="2429468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Rechthoek"/>
          <p:cNvSpPr/>
          <p:nvPr/>
        </p:nvSpPr>
        <p:spPr>
          <a:xfrm>
            <a:off x="0" y="-35385"/>
            <a:ext cx="12192000" cy="6893385"/>
          </a:xfrm>
          <a:prstGeom prst="rect">
            <a:avLst/>
          </a:prstGeom>
          <a:gradFill>
            <a:gsLst>
              <a:gs pos="0">
                <a:srgbClr val="5B0EA1"/>
              </a:gs>
              <a:gs pos="100000">
                <a:srgbClr val="12B8B8">
                  <a:alpha val="5637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796" name="image1.png" descr="image1.png"/>
          <p:cNvPicPr>
            <a:picLocks noChangeAspect="1"/>
          </p:cNvPicPr>
          <p:nvPr/>
        </p:nvPicPr>
        <p:blipFill>
          <a:blip r:embed="rId2"/>
          <a:srcRect b="32723"/>
          <a:stretch>
            <a:fillRect/>
          </a:stretch>
        </p:blipFill>
        <p:spPr>
          <a:xfrm>
            <a:off x="2134953" y="-299479"/>
            <a:ext cx="10288377" cy="5681159"/>
          </a:xfrm>
          <a:prstGeom prst="rect">
            <a:avLst/>
          </a:prstGeom>
          <a:ln w="12700">
            <a:miter lim="400000"/>
          </a:ln>
        </p:spPr>
      </p:pic>
      <p:pic>
        <p:nvPicPr>
          <p:cNvPr id="12" name="Afbeelding 11">
            <a:extLst>
              <a:ext uri="{FF2B5EF4-FFF2-40B4-BE49-F238E27FC236}">
                <a16:creationId xmlns:a16="http://schemas.microsoft.com/office/drawing/2014/main" id="{816B6BB3-F968-C148-AB4F-328F5099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797" y="5381680"/>
            <a:ext cx="1212254" cy="1062243"/>
          </a:xfrm>
          <a:prstGeom prst="rect">
            <a:avLst/>
          </a:prstGeom>
        </p:spPr>
      </p:pic>
      <p:sp>
        <p:nvSpPr>
          <p:cNvPr id="6" name="Tekstvak 5">
            <a:extLst>
              <a:ext uri="{FF2B5EF4-FFF2-40B4-BE49-F238E27FC236}">
                <a16:creationId xmlns:a16="http://schemas.microsoft.com/office/drawing/2014/main" id="{43B4CDC0-91E2-4271-9F41-95695DBF040A}"/>
              </a:ext>
            </a:extLst>
          </p:cNvPr>
          <p:cNvSpPr txBox="1"/>
          <p:nvPr/>
        </p:nvSpPr>
        <p:spPr>
          <a:xfrm>
            <a:off x="714685" y="1210328"/>
            <a:ext cx="2743200" cy="4508927"/>
          </a:xfrm>
          <a:prstGeom prst="rect">
            <a:avLst/>
          </a:prstGeom>
          <a:noFill/>
        </p:spPr>
        <p:txBody>
          <a:bodyPr wrap="square" rtlCol="0">
            <a:spAutoFit/>
          </a:bodyPr>
          <a:lstStyle/>
          <a:p>
            <a:r>
              <a:rPr lang="nl-BE" sz="28700" b="1" dirty="0">
                <a:solidFill>
                  <a:srgbClr val="002060"/>
                </a:solidFill>
                <a:latin typeface="Avenir Next Demi Bold" panose="020B0503020202020204" pitchFamily="34" charset="0"/>
              </a:rPr>
              <a:t>4</a:t>
            </a:r>
          </a:p>
        </p:txBody>
      </p:sp>
      <p:sp>
        <p:nvSpPr>
          <p:cNvPr id="8" name="Onze Visie">
            <a:extLst>
              <a:ext uri="{FF2B5EF4-FFF2-40B4-BE49-F238E27FC236}">
                <a16:creationId xmlns:a16="http://schemas.microsoft.com/office/drawing/2014/main" id="{F7F5EDAD-3269-43A1-A56C-7383ADAEEB57}"/>
              </a:ext>
            </a:extLst>
          </p:cNvPr>
          <p:cNvSpPr txBox="1">
            <a:spLocks/>
          </p:cNvSpPr>
          <p:nvPr/>
        </p:nvSpPr>
        <p:spPr>
          <a:xfrm>
            <a:off x="-5097296" y="4650571"/>
            <a:ext cx="7642513" cy="1300481"/>
          </a:xfrm>
          <a:prstGeom prst="rect">
            <a:avLst/>
          </a:prstGeom>
        </p:spPr>
        <p:txBody>
          <a:bodyPr vert="horz" lIns="48767" tIns="48767" rIns="48767" bIns="48767" rtlCol="0" anchor="ctr">
            <a:noAutofit/>
          </a:bodyPr>
          <a:lstStyle>
            <a:lvl1pPr algn="l" defTabSz="1040384" rtl="0" eaLnBrk="1" latinLnBrk="0" hangingPunct="1">
              <a:lnSpc>
                <a:spcPct val="90000"/>
              </a:lnSpc>
              <a:spcBef>
                <a:spcPct val="0"/>
              </a:spcBef>
              <a:buNone/>
              <a:defRPr sz="5120" b="1" kern="1200" cap="none">
                <a:solidFill>
                  <a:srgbClr val="172457"/>
                </a:solidFill>
                <a:latin typeface="Avenir Next"/>
                <a:ea typeface="Avenir Next"/>
                <a:cs typeface="Avenir Next"/>
                <a:sym typeface="Avenir Next"/>
              </a:defRPr>
            </a:lvl1pPr>
          </a:lstStyle>
          <a:p>
            <a:pPr algn="r"/>
            <a:r>
              <a:rPr lang="nl-NL" sz="3600" dirty="0">
                <a:solidFill>
                  <a:srgbClr val="002060"/>
                </a:solidFill>
              </a:rPr>
              <a:t>Vooraf</a:t>
            </a:r>
            <a:br>
              <a:rPr lang="nl-NL" sz="2000" dirty="0">
                <a:solidFill>
                  <a:srgbClr val="12B8B8"/>
                </a:solidFill>
              </a:rPr>
            </a:br>
            <a:endParaRPr lang="nl-NL" sz="1800" b="0" dirty="0">
              <a:solidFill>
                <a:srgbClr val="2510A0"/>
              </a:solidFill>
            </a:endParaRPr>
          </a:p>
        </p:txBody>
      </p:sp>
    </p:spTree>
    <p:extLst>
      <p:ext uri="{BB962C8B-B14F-4D97-AF65-F5344CB8AC3E}">
        <p14:creationId xmlns:p14="http://schemas.microsoft.com/office/powerpoint/2010/main" val="2863506916"/>
      </p:ext>
    </p:extLst>
  </p:cSld>
  <p:clrMapOvr>
    <a:masterClrMapping/>
  </p:clrMapOvr>
  <p:transition spd="med" advTm="1998"/>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18005</TotalTime>
  <Words>2033</Words>
  <Application>Microsoft Office PowerPoint</Application>
  <PresentationFormat>Breedbeeld</PresentationFormat>
  <Paragraphs>589</Paragraphs>
  <Slides>42</Slides>
  <Notes>12</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42</vt:i4>
      </vt:variant>
    </vt:vector>
  </HeadingPairs>
  <TitlesOfParts>
    <vt:vector size="54" baseType="lpstr">
      <vt:lpstr>Arial</vt:lpstr>
      <vt:lpstr>Avenir Next</vt:lpstr>
      <vt:lpstr>Avenir Next Demi Bold</vt:lpstr>
      <vt:lpstr>Calibri</vt:lpstr>
      <vt:lpstr>Calibri Light</vt:lpstr>
      <vt:lpstr>Gill Sans</vt:lpstr>
      <vt:lpstr>Helvetica</vt:lpstr>
      <vt:lpstr>Helvetica Neue</vt:lpstr>
      <vt:lpstr>Helvetica Neue Medium</vt:lpstr>
      <vt:lpstr>Taz Light</vt:lpstr>
      <vt:lpstr>Wingdings</vt:lpstr>
      <vt:lpstr>Kantoorthema</vt:lpstr>
      <vt:lpstr>PowerPoint-presentatie</vt:lpstr>
      <vt:lpstr>PowerPoint-presentatie</vt:lpstr>
      <vt:lpstr>PowerPoint-presentatie</vt:lpstr>
      <vt:lpstr>| Programma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Competenties</vt:lpstr>
      <vt:lpstr> Competenties als knelpunt</vt:lpstr>
      <vt:lpstr>PowerPoint-presentatie</vt:lpstr>
      <vt:lpstr> Competenties versus  energiegevers/energienemers</vt:lpstr>
      <vt:lpstr>PowerPoint-presentatie</vt:lpstr>
      <vt:lpstr>         energiegevers                                         energienemers</vt:lpstr>
      <vt:lpstr>PowerPoint-presentatie</vt:lpstr>
      <vt:lpstr>PowerPoint-presentatie</vt:lpstr>
      <vt:lpstr>PowerPoint-presentatie</vt:lpstr>
      <vt:lpstr>PowerPoint-presentatie</vt:lpstr>
      <vt:lpstr>PowerPoint-presentatie</vt:lpstr>
      <vt:lpstr>PowerPoint-presentatie</vt:lpstr>
      <vt:lpstr>PowerPoint-presentatie</vt:lpstr>
      <vt:lpstr>  Waarden</vt:lpstr>
      <vt:lpstr>PowerPoint-presentatie</vt:lpstr>
      <vt:lpstr>PowerPoint-presentatie</vt:lpstr>
      <vt:lpstr>PowerPoint-presentatie</vt:lpstr>
      <vt:lpstr>PowerPoint-presentatie</vt:lpstr>
      <vt:lpstr>PowerPoint-presentatie</vt:lpstr>
      <vt:lpstr> Normen en waarden als knelpunt</vt:lpstr>
      <vt:lpstr>PowerPoint-presentatie</vt:lpstr>
      <vt:lpstr>PowerPoint-presentatie</vt:lpstr>
      <vt:lpstr>PowerPoint-presentatie</vt:lpstr>
      <vt:lpstr>PowerPoint-presentatie</vt:lpstr>
      <vt:lpstr>PowerPoint-presentatie</vt:lpstr>
      <vt:lpstr>          </vt:lpstr>
      <vt:lpstr>           </vt:lpstr>
    </vt:vector>
  </TitlesOfParts>
  <Company>KHLim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Weustenraed Johnny</dc:creator>
  <cp:lastModifiedBy>Els Schepens</cp:lastModifiedBy>
  <cp:revision>428</cp:revision>
  <dcterms:created xsi:type="dcterms:W3CDTF">2016-11-20T13:16:46Z</dcterms:created>
  <dcterms:modified xsi:type="dcterms:W3CDTF">2021-11-13T13:25:01Z</dcterms:modified>
</cp:coreProperties>
</file>