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981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/>
    <p:restoredTop sz="96341"/>
  </p:normalViewPr>
  <p:slideViewPr>
    <p:cSldViewPr snapToGrid="0" snapToObjects="1">
      <p:cViewPr varScale="1">
        <p:scale>
          <a:sx n="119" d="100"/>
          <a:sy n="119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D6D4E-9D43-684B-A719-4289D7F0B8D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3F773-011F-0849-9D5D-A5D3DDC49E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523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b="1" dirty="0">
                <a:effectLst/>
              </a:rPr>
              <a:t>#8 Kans overschatten: ‘Het vliegtuig zal zeker neerstorten.’</a:t>
            </a:r>
            <a:endParaRPr lang="nl-BE" sz="1400" dirty="0">
              <a:effectLst/>
            </a:endParaRPr>
          </a:p>
          <a:p>
            <a:r>
              <a:rPr lang="nl-BE" sz="1400" dirty="0">
                <a:effectLst/>
              </a:rPr>
              <a:t>De kans dat een gevreesde gebeurtenis optreedt, wordt overschat.</a:t>
            </a:r>
          </a:p>
          <a:p>
            <a:r>
              <a:rPr lang="nl-BE" sz="1400" b="1" dirty="0">
                <a:effectLst/>
              </a:rPr>
              <a:t>#9 Met twee maten meten: ‘Als ik mijn emotie uit, ben ik zwak. Als anderen dat doen, is het goed voor ze.’</a:t>
            </a:r>
            <a:endParaRPr lang="nl-BE" sz="1400" dirty="0">
              <a:effectLst/>
            </a:endParaRPr>
          </a:p>
          <a:p>
            <a:r>
              <a:rPr lang="nl-BE" sz="1400" dirty="0">
                <a:effectLst/>
              </a:rPr>
              <a:t>Voor </a:t>
            </a:r>
            <a:r>
              <a:rPr lang="nl-BE" sz="1400" b="1" dirty="0">
                <a:effectLst/>
              </a:rPr>
              <a:t>jezelf strenge regels </a:t>
            </a:r>
            <a:r>
              <a:rPr lang="nl-BE" sz="1400" dirty="0">
                <a:effectLst/>
              </a:rPr>
              <a:t>hanteren die </a:t>
            </a:r>
            <a:r>
              <a:rPr lang="nl-BE" sz="1400" b="1" dirty="0">
                <a:effectLst/>
              </a:rPr>
              <a:t>voor anderen niet gelden</a:t>
            </a:r>
            <a:r>
              <a:rPr lang="nl-BE" sz="1400" dirty="0">
                <a:effectLst/>
              </a:rPr>
              <a:t>.</a:t>
            </a:r>
          </a:p>
          <a:p>
            <a:r>
              <a:rPr lang="nl-BE" sz="1400" b="1" dirty="0">
                <a:effectLst/>
              </a:rPr>
              <a:t>#10 Vergroten/verkleinen: ‘Dat ging wel goed, maar het was makkelijk dus dat telt niet.’</a:t>
            </a:r>
            <a:endParaRPr lang="nl-BE" sz="1400" dirty="0">
              <a:effectLst/>
            </a:endParaRPr>
          </a:p>
          <a:p>
            <a:r>
              <a:rPr lang="nl-BE" sz="1400" b="1" dirty="0">
                <a:effectLst/>
              </a:rPr>
              <a:t>Beoordelen</a:t>
            </a:r>
            <a:r>
              <a:rPr lang="nl-BE" sz="1400" dirty="0">
                <a:effectLst/>
              </a:rPr>
              <a:t> van jezelf, een ander of een situatie op een </a:t>
            </a:r>
            <a:r>
              <a:rPr lang="nl-BE" sz="1400" b="1" dirty="0">
                <a:effectLst/>
              </a:rPr>
              <a:t>onredelijke manier</a:t>
            </a:r>
            <a:r>
              <a:rPr lang="nl-BE" sz="1400" dirty="0">
                <a:effectLst/>
              </a:rPr>
              <a:t>, waarbij je het </a:t>
            </a:r>
            <a:r>
              <a:rPr lang="nl-BE" sz="1400" b="1" dirty="0">
                <a:effectLst/>
              </a:rPr>
              <a:t>negatieve vergroot en het positieve verkleint</a:t>
            </a:r>
            <a:r>
              <a:rPr lang="nl-BE" sz="1400" dirty="0">
                <a:effectLst/>
              </a:rPr>
              <a:t>.</a:t>
            </a:r>
            <a:r>
              <a:rPr lang="nl-BE" sz="1400" b="1" dirty="0">
                <a:effectLst/>
              </a:rPr>
              <a:t> </a:t>
            </a:r>
            <a:endParaRPr lang="nl-BE" sz="1400" dirty="0">
              <a:effectLst/>
            </a:endParaRPr>
          </a:p>
          <a:p>
            <a:r>
              <a:rPr lang="nl-BE" sz="1400" b="1" dirty="0">
                <a:effectLst/>
              </a:rPr>
              <a:t>#11 Stickers plakken: ‘Ik ben nu eenmaal niet slim.’</a:t>
            </a:r>
            <a:endParaRPr lang="nl-BE" sz="1400" dirty="0">
              <a:effectLst/>
            </a:endParaRPr>
          </a:p>
          <a:p>
            <a:r>
              <a:rPr lang="nl-BE" sz="1400" dirty="0">
                <a:effectLst/>
              </a:rPr>
              <a:t>Snel een globaal en </a:t>
            </a:r>
            <a:r>
              <a:rPr lang="nl-BE" sz="1400" b="1" dirty="0">
                <a:effectLst/>
              </a:rPr>
              <a:t>negatief oordeel vellen over jezelf</a:t>
            </a:r>
            <a:r>
              <a:rPr lang="nl-BE" sz="1400" dirty="0">
                <a:effectLst/>
              </a:rPr>
              <a:t>, een ander of een situatie, zonder te bedenken of dit wel echt zo is.</a:t>
            </a:r>
          </a:p>
          <a:p>
            <a:r>
              <a:rPr lang="nl-BE" sz="1400" b="1" dirty="0">
                <a:effectLst/>
              </a:rPr>
              <a:t>#12 Mentaal filteren: ‘Hij had één punt van kritiek, dus ik heb mijn werk niet goed gedaan.’</a:t>
            </a:r>
            <a:endParaRPr lang="nl-BE" sz="1400" dirty="0">
              <a:effectLst/>
            </a:endParaRPr>
          </a:p>
          <a:p>
            <a:r>
              <a:rPr lang="nl-BE" sz="1400" dirty="0">
                <a:effectLst/>
              </a:rPr>
              <a:t>De aandacht wordt </a:t>
            </a:r>
            <a:r>
              <a:rPr lang="nl-BE" sz="1400" b="1" dirty="0">
                <a:effectLst/>
              </a:rPr>
              <a:t>enkel op de negatieve details</a:t>
            </a:r>
            <a:r>
              <a:rPr lang="nl-BE" sz="1400" dirty="0">
                <a:effectLst/>
              </a:rPr>
              <a:t> van een situatie of persoon gericht, waardoor deze negatief beoordeeld wordt.</a:t>
            </a:r>
          </a:p>
          <a:p>
            <a:r>
              <a:rPr lang="nl-BE" sz="1400" b="1" dirty="0">
                <a:effectLst/>
              </a:rPr>
              <a:t>#13 Negatief denken: ‘Ik heb maar twee keer gescoord’.</a:t>
            </a:r>
            <a:endParaRPr lang="nl-BE" sz="1400" dirty="0">
              <a:effectLst/>
            </a:endParaRPr>
          </a:p>
          <a:p>
            <a:r>
              <a:rPr lang="nl-BE" sz="1400" dirty="0">
                <a:effectLst/>
              </a:rPr>
              <a:t>Neutrale of positieve gebeurtenissen worden negatief geïnterpreteerd. </a:t>
            </a:r>
            <a:r>
              <a:rPr lang="nl-BE" sz="1400" b="1" dirty="0">
                <a:effectLst/>
              </a:rPr>
              <a:t>Het glas is altijd half leeg.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473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3278F-22BA-A14E-993D-B4BD1C36F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7E4B21-1AF1-644F-BCC1-E7B4AB43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D3F581-FA98-9E46-B325-9A1575E5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E21407-215F-5441-8A98-7C2684A4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4176F3-0B2D-1140-A90A-2F7A6776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178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F81FE-3F82-124B-92F8-6F6C86D6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15215B-0330-2946-8E97-C66712CBD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A723D2-2CEE-1547-BCD2-54A0D069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9C0FCA-DC78-3F48-A909-F7637D76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E8D01-56F6-B04C-9148-6A37CDDA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85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AC4DACF-8403-9641-9527-81D0CB8CF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F6D3AE-6A28-514E-8C05-F6A49F313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F200C1-E514-CF45-B832-97C3C06D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8CB956-9995-894F-A213-7B17379C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EDA801-BDC0-4E41-BF7F-38168967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044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">
    <p:bg>
      <p:bgPr>
        <a:gradFill flip="none" rotWithShape="1">
          <a:gsLst>
            <a:gs pos="0">
              <a:srgbClr val="AF32DC"/>
            </a:gs>
            <a:gs pos="100000">
              <a:srgbClr val="0A32B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hoto-Placeholder1.jpg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" name="Titeltekst"/>
          <p:cNvSpPr txBox="1">
            <a:spLocks noGrp="1"/>
          </p:cNvSpPr>
          <p:nvPr>
            <p:ph type="title"/>
          </p:nvPr>
        </p:nvSpPr>
        <p:spPr>
          <a:xfrm>
            <a:off x="952500" y="1875236"/>
            <a:ext cx="10287000" cy="1785937"/>
          </a:xfrm>
          <a:prstGeom prst="rect">
            <a:avLst/>
          </a:prstGeom>
        </p:spPr>
        <p:txBody>
          <a:bodyPr anchor="ctr"/>
          <a:lstStyle>
            <a:lvl1pPr algn="ctr">
              <a:defRPr sz="9842"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13" name="start presentation"/>
          <p:cNvSpPr>
            <a:spLocks noGrp="1"/>
          </p:cNvSpPr>
          <p:nvPr>
            <p:ph type="body" sz="quarter" idx="14"/>
          </p:nvPr>
        </p:nvSpPr>
        <p:spPr>
          <a:xfrm>
            <a:off x="4310063" y="4641153"/>
            <a:ext cx="3571875" cy="405535"/>
          </a:xfrm>
          <a:prstGeom prst="roundRect">
            <a:avLst>
              <a:gd name="adj" fmla="val 50000"/>
            </a:avLst>
          </a:prstGeom>
          <a:solidFill>
            <a:srgbClr val="FFFFFF"/>
          </a:solidFill>
        </p:spPr>
        <p:txBody>
          <a:bodyPr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195" cap="all" spc="60">
                <a:solidFill>
                  <a:srgbClr val="1F43B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start presentation</a:t>
            </a:r>
          </a:p>
        </p:txBody>
      </p:sp>
      <p:sp>
        <p:nvSpPr>
          <p:cNvPr id="14" name="Vorm"/>
          <p:cNvSpPr>
            <a:spLocks noGrp="1"/>
          </p:cNvSpPr>
          <p:nvPr>
            <p:ph type="body" sz="quarter" idx="15"/>
          </p:nvPr>
        </p:nvSpPr>
        <p:spPr>
          <a:xfrm>
            <a:off x="7465820" y="4745938"/>
            <a:ext cx="150315" cy="195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572"/>
                </a:moveTo>
                <a:lnTo>
                  <a:pt x="1787" y="21600"/>
                </a:lnTo>
                <a:lnTo>
                  <a:pt x="21600" y="10739"/>
                </a:lnTo>
                <a:lnTo>
                  <a:pt x="1947" y="0"/>
                </a:lnTo>
                <a:lnTo>
                  <a:pt x="160" y="1028"/>
                </a:lnTo>
                <a:lnTo>
                  <a:pt x="17573" y="10739"/>
                </a:lnTo>
                <a:lnTo>
                  <a:pt x="0" y="20572"/>
                </a:lnTo>
                <a:close/>
              </a:path>
            </a:pathLst>
          </a:custGeom>
          <a:solidFill>
            <a:srgbClr val="1F43BF"/>
          </a:solidFill>
        </p:spPr>
        <p:txBody>
          <a:bodyPr anchor="ctr"/>
          <a:lstStyle>
            <a:lvl1pPr>
              <a:lnSpc>
                <a:spcPct val="120000"/>
              </a:lnSpc>
              <a:spcBef>
                <a:spcPts val="0"/>
              </a:spcBef>
              <a:defRPr sz="17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17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" name="our first"/>
          <p:cNvSpPr txBox="1">
            <a:spLocks noGrp="1"/>
          </p:cNvSpPr>
          <p:nvPr>
            <p:ph type="body" sz="quarter" idx="16"/>
          </p:nvPr>
        </p:nvSpPr>
        <p:spPr>
          <a:xfrm>
            <a:off x="952500" y="1250157"/>
            <a:ext cx="10287000" cy="714375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spcBef>
                <a:spcPts val="0"/>
              </a:spcBef>
              <a:defRPr sz="45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Demi Bold"/>
              </a:defRPr>
            </a:lvl1pPr>
          </a:lstStyle>
          <a:p>
            <a:r>
              <a:t>our first</a:t>
            </a:r>
          </a:p>
        </p:txBody>
      </p:sp>
      <p:sp>
        <p:nvSpPr>
          <p:cNvPr id="1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3119438" y="5357812"/>
            <a:ext cx="5953125" cy="49549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20000"/>
              </a:lnSpc>
              <a:spcBef>
                <a:spcPts val="0"/>
              </a:spcBef>
              <a:defRPr sz="119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>
              <a:lnSpc>
                <a:spcPct val="120000"/>
              </a:lnSpc>
              <a:spcBef>
                <a:spcPts val="0"/>
              </a:spcBef>
              <a:defRPr sz="119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>
              <a:lnSpc>
                <a:spcPct val="120000"/>
              </a:lnSpc>
              <a:spcBef>
                <a:spcPts val="0"/>
              </a:spcBef>
              <a:defRPr sz="119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>
              <a:lnSpc>
                <a:spcPct val="120000"/>
              </a:lnSpc>
              <a:spcBef>
                <a:spcPts val="0"/>
              </a:spcBef>
              <a:defRPr sz="119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>
              <a:lnSpc>
                <a:spcPct val="120000"/>
              </a:lnSpc>
              <a:spcBef>
                <a:spcPts val="0"/>
              </a:spcBef>
              <a:defRPr sz="119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38126" y="6625829"/>
            <a:ext cx="226557" cy="1757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40152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F360C-B81E-4A4B-8985-6C3AA708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1672E0-F016-AB49-81F6-AE1074FC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6135E-7081-174C-8C40-510AAA9D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59AE8F-B3E2-244D-83DB-8CF7EF4B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23D631-F948-3F49-B52C-FDCFAFC3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01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A4BB2-9EBB-E54D-B4E4-6BFA89C1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FF91D1-50BF-A646-B70F-5F4C2297C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EA50A0-85C4-F442-98B2-EC5027E1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FEA225-7641-6543-A9A3-ED2F3DD9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3008BA-E855-0040-AE1B-F9BDC109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129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E6FF8-8D4E-E04B-8EF6-305226C5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48620F-9FD8-7D43-95DC-E4557902B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F7630D-A231-3E42-892F-1CC3C96AA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BBE1FC-8A5C-AF4A-B0B6-7527DF83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11A221-228C-2544-AF92-8E7A26A9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BE931A-5D5B-1C43-A3E7-AC7F862B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583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B859D-896E-9144-9A1C-E41BBAC6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F0F5EA-C4F6-DD49-9745-A493A49E5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BA72CD-6719-8F40-B40E-D791B56F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FB216D7-A447-7B47-8C10-9A5612289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D377CE8-6C40-F245-9419-7476BE0E3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9787D1-EC6C-7E4D-9542-A4FED49F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1CC4B9-568F-AA4A-A906-F85BB05A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B484E6-ADD4-3446-B5F3-A8412234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253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71E9F-AFD0-A54A-B206-C965E7A3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A7E2037-EF49-9C48-9E70-5CC8519A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1038AC-A5C0-F04C-A9F1-DF27AE267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C57460-4CB9-524D-86E0-C8620DB1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0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80DA1C-A3FD-D842-851F-F774C264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E39D6E-1F87-1A41-B54D-CBB7BBF7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B2D8A0-0729-C443-A255-AF755D7E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20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8D734-F443-C34C-8467-7C1CE9D74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4910E8-766E-504D-9CBB-D59F70E03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408149-9C84-5E42-9DB5-84A865C2B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B2C772-018D-0A4B-BF0F-2B35988C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EBF7DF-4558-C048-BC3B-39E35249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8B3201-BF63-8344-80D5-1FFB4168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62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A044D-4B93-8049-97D9-DC416CBE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4314DD-C7E9-524E-B2CE-01ED51C2D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D8F14E-028D-E64F-BFE1-710D48E24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E46A2C-3C63-674F-8434-6F45B175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5A2456-AAA8-5349-9B91-A5F6F60F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6E810B-2694-9248-B52B-040426AA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146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12AE16A-EB65-1B4B-A85F-28C8693B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A963BC-C8DB-AE48-9FF3-539075C2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6FD706-8828-A34A-8E40-CF801C950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4F53-0D89-8743-8005-2B3D17F89F4A}" type="datetimeFigureOut">
              <a:rPr lang="nl-BE" smtClean="0"/>
              <a:t>25/11/2021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D83A1-4B64-544E-9C64-F751D3F81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F18BB-DF6C-8444-B630-55243A0DB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95CD-085A-8A47-987F-19EC2B2D2EC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322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OFFERTE"/>
          <p:cNvSpPr txBox="1">
            <a:spLocks noGrp="1"/>
          </p:cNvSpPr>
          <p:nvPr>
            <p:ph type="body" idx="16"/>
          </p:nvPr>
        </p:nvSpPr>
        <p:spPr>
          <a:xfrm>
            <a:off x="1525716" y="1481781"/>
            <a:ext cx="7715251" cy="7143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5333" dirty="0"/>
              <a:t>DEMO ACT : ROADBLOCKS</a:t>
            </a:r>
            <a:endParaRPr sz="5333" dirty="0"/>
          </a:p>
        </p:txBody>
      </p:sp>
      <p:sp>
        <p:nvSpPr>
          <p:cNvPr id="785" name="BETTER MINDS AT WORK"/>
          <p:cNvSpPr>
            <a:spLocks noGrp="1"/>
          </p:cNvSpPr>
          <p:nvPr>
            <p:ph type="ctrTitle"/>
          </p:nvPr>
        </p:nvSpPr>
        <p:spPr>
          <a:xfrm>
            <a:off x="1646514" y="2173563"/>
            <a:ext cx="9111797" cy="1785939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br>
              <a:rPr lang="nl-BE" sz="5333" dirty="0"/>
            </a:br>
            <a:endParaRPr sz="5333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nl-BE" smtClean="0"/>
              <a:pPr/>
              <a:t>1</a:t>
            </a:fld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F6560B9-9C0B-364D-B8DF-3D8F5D6DE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52237" y="3010370"/>
            <a:ext cx="4079052" cy="1283725"/>
          </a:xfrm>
        </p:spPr>
        <p:txBody>
          <a:bodyPr>
            <a:normAutofit/>
          </a:bodyPr>
          <a:lstStyle/>
          <a:p>
            <a:r>
              <a:rPr lang="nl-BE" dirty="0"/>
              <a:t>https://youtu.be/RdXg_Sup25A</a:t>
            </a:r>
          </a:p>
        </p:txBody>
      </p:sp>
    </p:spTree>
    <p:extLst>
      <p:ext uri="{BB962C8B-B14F-4D97-AF65-F5344CB8AC3E}">
        <p14:creationId xmlns:p14="http://schemas.microsoft.com/office/powerpoint/2010/main" val="31421526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Macintosh PowerPoint</Application>
  <PresentationFormat>Breedbeeld</PresentationFormat>
  <Paragraphs>16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Avenir Next Demi Bold</vt:lpstr>
      <vt:lpstr>Calibri</vt:lpstr>
      <vt:lpstr>Calibri Light</vt:lpstr>
      <vt:lpstr>Helvetica Neue</vt:lpstr>
      <vt:lpstr>Helvetica Neue Medium</vt:lpstr>
      <vt:lpstr>Kantoorthema</vt:lpstr>
      <vt:lpstr>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ann.devynck@gmail.com</dc:creator>
  <cp:lastModifiedBy>ann.devynck@gmail.com</cp:lastModifiedBy>
  <cp:revision>1</cp:revision>
  <dcterms:created xsi:type="dcterms:W3CDTF">2021-11-25T16:42:05Z</dcterms:created>
  <dcterms:modified xsi:type="dcterms:W3CDTF">2021-11-25T16:42:22Z</dcterms:modified>
</cp:coreProperties>
</file>